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0"/>
  </p:notesMasterIdLst>
  <p:handoutMasterIdLst>
    <p:handoutMasterId r:id="rId11"/>
  </p:handoutMasterIdLst>
  <p:sldIdLst>
    <p:sldId id="549" r:id="rId2"/>
    <p:sldId id="612" r:id="rId3"/>
    <p:sldId id="616" r:id="rId4"/>
    <p:sldId id="575" r:id="rId5"/>
    <p:sldId id="614" r:id="rId6"/>
    <p:sldId id="617" r:id="rId7"/>
    <p:sldId id="615" r:id="rId8"/>
    <p:sldId id="61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 slides" id="{120BCED0-B229-4C5B-9E35-E2FFC7F1A4D6}">
          <p14:sldIdLst>
            <p14:sldId id="549"/>
            <p14:sldId id="612"/>
            <p14:sldId id="616"/>
            <p14:sldId id="575"/>
            <p14:sldId id="614"/>
            <p14:sldId id="617"/>
            <p14:sldId id="615"/>
            <p14:sldId id="618"/>
          </p14:sldIdLst>
        </p14:section>
        <p14:section name="Brugerguide" id="{1E33FB72-A4AB-4826-82DE-C949FD83ED42}">
          <p14:sldIdLst/>
        </p14:section>
        <p14:section name="Guidelines" id="{9705E40E-2DA0-4DF8-8FB3-0A4FE2257E8F}">
          <p14:sldIdLst/>
        </p14:section>
        <p14:section name="Mediebibliotek" id="{E8B4E783-EE4B-43AE-9D76-62CA25AD3FDA}">
          <p14:sldIdLst/>
        </p14:section>
        <p14:section name="Ikoner" id="{19F27FF0-43AC-4B12-96F9-B99C2CBF089D}">
          <p14:sldIdLst/>
        </p14:section>
        <p14:section name="Slide eksempler" id="{A470FB36-1E0C-46E4-ACA4-390880B8EED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hilde Gade Pilgaard" initials="MGP" lastIdx="2" clrIdx="0">
    <p:extLst>
      <p:ext uri="{19B8F6BF-5375-455C-9EA6-DF929625EA0E}">
        <p15:presenceInfo xmlns:p15="http://schemas.microsoft.com/office/powerpoint/2012/main" userId="S-1-5-21-2100284113-1573851820-878952375-387682" providerId="AD"/>
      </p:ext>
    </p:extLst>
  </p:cmAuthor>
  <p:cmAuthor id="2" name="Sarah Stendorf Meier" initials="SSM" lastIdx="1" clrIdx="1">
    <p:extLst>
      <p:ext uri="{19B8F6BF-5375-455C-9EA6-DF929625EA0E}">
        <p15:presenceInfo xmlns:p15="http://schemas.microsoft.com/office/powerpoint/2012/main" userId="S-1-5-21-2100284113-1573851820-878952375-4419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3087"/>
    <a:srgbClr val="001844"/>
    <a:srgbClr val="F2F2F3"/>
    <a:srgbClr val="F4F4F3"/>
    <a:srgbClr val="776E64"/>
    <a:srgbClr val="C8102E"/>
    <a:srgbClr val="640817"/>
    <a:srgbClr val="3C3732"/>
    <a:srgbClr val="C9C5C1"/>
    <a:srgbClr val="0024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27102A9-8310-4765-A935-A1911B00CA55}">
  <a:tblStyle styleId="{5C22544A-7EE6-4342-B048-85BDC9FD1C3A}" styleName="Medium Style 2 - Accent 1">
    <a:wholeTbl>
      <a:tcTxStyle>
        <a:fontRef idx="minor">
          <a:prstClr val="black"/>
        </a:fontRef>
        <a:schemeClr val="accent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yst layout 1 - Markering 4">
    <a:wholeTbl>
      <a:tcTxStyle>
        <a:fontRef idx="minor">
          <a:scrgbClr r="0" g="0" b="0"/>
        </a:fontRef>
        <a:schemeClr val="accent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56" autoAdjust="0"/>
    <p:restoredTop sz="74524" autoAdjust="0"/>
  </p:normalViewPr>
  <p:slideViewPr>
    <p:cSldViewPr snapToGrid="0" showGuides="1">
      <p:cViewPr varScale="1">
        <p:scale>
          <a:sx n="94" d="100"/>
          <a:sy n="94" d="100"/>
        </p:scale>
        <p:origin x="684" y="90"/>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29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B3FFB1A-3D03-4CAF-BD83-94BC0DD1D1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sz="1000"/>
          </a:p>
        </p:txBody>
      </p:sp>
      <p:sp>
        <p:nvSpPr>
          <p:cNvPr id="3" name="Header Placeholder 2">
            <a:extLst>
              <a:ext uri="{FF2B5EF4-FFF2-40B4-BE49-F238E27FC236}">
                <a16:creationId xmlns:a16="http://schemas.microsoft.com/office/drawing/2014/main" id="{F78585ED-E09F-4544-9D28-61960CDC78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sz="1000"/>
          </a:p>
        </p:txBody>
      </p:sp>
      <p:sp>
        <p:nvSpPr>
          <p:cNvPr id="4" name="Date Placeholder 3">
            <a:extLst>
              <a:ext uri="{FF2B5EF4-FFF2-40B4-BE49-F238E27FC236}">
                <a16:creationId xmlns:a16="http://schemas.microsoft.com/office/drawing/2014/main" id="{3D73BD75-AA93-4F77-AAFD-71EBF7C562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10B1E8-F03F-4C86-87B6-E60CA7E1B3B0}" type="datetime1">
              <a:rPr lang="en-GB" sz="1000" smtClean="0"/>
              <a:t>17/06/2026</a:t>
            </a:fld>
            <a:endParaRPr lang="en-GB" sz="1000"/>
          </a:p>
        </p:txBody>
      </p:sp>
      <p:sp>
        <p:nvSpPr>
          <p:cNvPr id="5" name="Slide Number Placeholder 4">
            <a:extLst>
              <a:ext uri="{FF2B5EF4-FFF2-40B4-BE49-F238E27FC236}">
                <a16:creationId xmlns:a16="http://schemas.microsoft.com/office/drawing/2014/main" id="{741FA956-9989-4246-8A28-4D201CBFBA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71E504-7D2F-4226-9493-8292EE5D077C}" type="slidenum">
              <a:rPr lang="en-GB" sz="1000" smtClean="0"/>
              <a:t>‹nr.›</a:t>
            </a:fld>
            <a:endParaRPr lang="en-GB" sz="1000"/>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F185A3-66D2-4D10-89A9-2033FCB223F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3" name="Slide Image Placeholder 2">
            <a:extLst>
              <a:ext uri="{FF2B5EF4-FFF2-40B4-BE49-F238E27FC236}">
                <a16:creationId xmlns:a16="http://schemas.microsoft.com/office/drawing/2014/main" id="{C7B05EB1-0120-43C4-9E3F-C19C6476CD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4" name="Header Placeholder 3">
            <a:extLst>
              <a:ext uri="{FF2B5EF4-FFF2-40B4-BE49-F238E27FC236}">
                <a16:creationId xmlns:a16="http://schemas.microsoft.com/office/drawing/2014/main" id="{45E5836E-8170-4804-9800-6AE5EBBE42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
        <p:nvSpPr>
          <p:cNvPr id="5" name="Date Placeholder 4">
            <a:extLst>
              <a:ext uri="{FF2B5EF4-FFF2-40B4-BE49-F238E27FC236}">
                <a16:creationId xmlns:a16="http://schemas.microsoft.com/office/drawing/2014/main" id="{D65AB016-25EA-425F-9A59-14BC385A1D1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57F3F9BA-6950-45E6-9538-66D0C5B7F4B1}" type="datetime1">
              <a:rPr lang="en-GB" smtClean="0"/>
              <a:t>17/06/2026</a:t>
            </a:fld>
            <a:endParaRPr lang="en-GB"/>
          </a:p>
        </p:txBody>
      </p:sp>
      <p:sp>
        <p:nvSpPr>
          <p:cNvPr id="6" name="Notes Placeholder 5">
            <a:extLst>
              <a:ext uri="{FF2B5EF4-FFF2-40B4-BE49-F238E27FC236}">
                <a16:creationId xmlns:a16="http://schemas.microsoft.com/office/drawing/2014/main" id="{B41D9AB7-224F-42A1-8469-C71F2146F39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BDC28F7B-22D6-4FFA-899B-97B397D45F8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74A5A2F-ECD0-4A51-A9E7-D8DA645BD5CD}" type="slidenum">
              <a:rPr lang="en-GB" smtClean="0"/>
              <a:pPr/>
              <a:t>‹nr.›</a:t>
            </a:fld>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4"/>
          </p:nvPr>
        </p:nvSpPr>
        <p:spPr/>
        <p:txBody>
          <a:bodyPr/>
          <a:lstStyle/>
          <a:p>
            <a:endParaRPr lang="en-GB"/>
          </a:p>
        </p:txBody>
      </p:sp>
      <p:sp>
        <p:nvSpPr>
          <p:cNvPr id="5" name="Pladsholder til sidehoved 4"/>
          <p:cNvSpPr>
            <a:spLocks noGrp="1"/>
          </p:cNvSpPr>
          <p:nvPr>
            <p:ph type="hdr" sz="quarter"/>
          </p:nvPr>
        </p:nvSpPr>
        <p:spPr/>
        <p:txBody>
          <a:bodyPr/>
          <a:lstStyle/>
          <a:p>
            <a:endParaRPr lang="en-GB"/>
          </a:p>
        </p:txBody>
      </p:sp>
      <p:sp>
        <p:nvSpPr>
          <p:cNvPr id="6" name="Pladsholder til dato 5"/>
          <p:cNvSpPr>
            <a:spLocks noGrp="1"/>
          </p:cNvSpPr>
          <p:nvPr>
            <p:ph type="dt" idx="1"/>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5"/>
          </p:nvPr>
        </p:nvSpPr>
        <p:spPr/>
        <p:txBody>
          <a:bodyPr/>
          <a:lstStyle/>
          <a:p>
            <a:fld id="{A74A5A2F-ECD0-4A51-A9E7-D8DA645BD5CD}" type="slidenum">
              <a:rPr lang="en-GB" smtClean="0"/>
              <a:pPr/>
              <a:t>1</a:t>
            </a:fld>
            <a:endParaRPr lang="en-GB"/>
          </a:p>
        </p:txBody>
      </p:sp>
    </p:spTree>
    <p:extLst>
      <p:ext uri="{BB962C8B-B14F-4D97-AF65-F5344CB8AC3E}">
        <p14:creationId xmlns:p14="http://schemas.microsoft.com/office/powerpoint/2010/main" val="254800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Disse</a:t>
            </a:r>
            <a:r>
              <a:rPr lang="da-DK" baseline="0" dirty="0"/>
              <a:t> slides opsummerer viden om samtaler. </a:t>
            </a:r>
            <a:r>
              <a:rPr lang="da-DK" dirty="0"/>
              <a:t>Slides tager udgangspunkt i </a:t>
            </a:r>
            <a:r>
              <a:rPr lang="da-DK" dirty="0" err="1"/>
              <a:t>STARs</a:t>
            </a:r>
            <a:r>
              <a:rPr lang="da-DK" dirty="0"/>
              <a:t> </a:t>
            </a:r>
            <a:r>
              <a:rPr lang="da-DK" baseline="0" dirty="0" err="1"/>
              <a:t>vidensnotat</a:t>
            </a:r>
            <a:r>
              <a:rPr lang="da-DK" baseline="0" dirty="0"/>
              <a:t> Viden om samtaler fra 2026.</a:t>
            </a:r>
          </a:p>
          <a:p>
            <a:pPr marL="171450" indent="-171450">
              <a:buFontTx/>
              <a:buChar char="-"/>
            </a:pPr>
            <a:endParaRPr lang="da-DK"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De beskrevne effekter er gennemsnitseffekter. Det vil sige, at de ikke nødvendigvis virker for den enkelte, men for gruppen som helhed. I praksis skal denne viden derfor suppleres med en individuel vurdering af, hvad der er den rette indsats for den enkelte borger i den konkrete situation.</a:t>
            </a:r>
          </a:p>
          <a:p>
            <a:pPr marL="0" indent="0">
              <a:buFontTx/>
              <a:buNone/>
            </a:pP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Flere detaljer findes i </a:t>
            </a:r>
            <a:r>
              <a:rPr lang="da-DK" sz="1200" dirty="0" err="1"/>
              <a:t>STARs</a:t>
            </a:r>
            <a:r>
              <a:rPr lang="da-DK" sz="1200" dirty="0"/>
              <a:t> </a:t>
            </a:r>
            <a:r>
              <a:rPr lang="da-DK" sz="1200" dirty="0" err="1"/>
              <a:t>vidensnotat</a:t>
            </a:r>
            <a:r>
              <a:rPr lang="da-DK" sz="1200" dirty="0"/>
              <a:t> Viden om samtaler fra 2026. Her finder du også henvisning til de konkrete studier og analyser. </a:t>
            </a:r>
          </a:p>
          <a:p>
            <a:endParaRPr lang="da-DK" dirty="0"/>
          </a:p>
          <a:p>
            <a:endParaRPr lang="da-DK" dirty="0"/>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2</a:t>
            </a:fld>
            <a:endParaRPr lang="en-GB"/>
          </a:p>
        </p:txBody>
      </p:sp>
    </p:spTree>
    <p:extLst>
      <p:ext uri="{BB962C8B-B14F-4D97-AF65-F5344CB8AC3E}">
        <p14:creationId xmlns:p14="http://schemas.microsoft.com/office/powerpoint/2010/main" val="961270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3</a:t>
            </a:fld>
            <a:endParaRPr lang="en-GB"/>
          </a:p>
        </p:txBody>
      </p:sp>
    </p:spTree>
    <p:extLst>
      <p:ext uri="{BB962C8B-B14F-4D97-AF65-F5344CB8AC3E}">
        <p14:creationId xmlns:p14="http://schemas.microsoft.com/office/powerpoint/2010/main" val="3969893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spcAft>
                <a:spcPts val="400"/>
              </a:spcAft>
            </a:pPr>
            <a:r>
              <a:rPr lang="da-DK" sz="1800" b="1" dirty="0">
                <a:solidFill>
                  <a:srgbClr val="003087"/>
                </a:solidFill>
                <a:effectLst/>
                <a:latin typeface="Verdana" panose="020B0604030504040204" pitchFamily="34" charset="0"/>
                <a:ea typeface="Times New Roman" panose="02020603050405020304" pitchFamily="18" charset="0"/>
                <a:cs typeface="Times New Roman" panose="02020603050405020304" pitchFamily="18" charset="0"/>
              </a:rPr>
              <a:t>Samtaler er med til at få jobparate ledige i job</a:t>
            </a:r>
          </a:p>
          <a:p>
            <a:pPr marL="28575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Samtaler i beskæftigelsesindsatsen øger afgangen fra ledighed og overgangen til beskæftigelse for jobparate ledige. Det viser en gennemgang af 40 danske og nordeuropæiske studier fra perioden 2001–2022.</a:t>
            </a:r>
          </a:p>
          <a:p>
            <a:pPr marL="742950" lvl="1"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Flere kontrollerede forsøg i Danmark viser, at samtaler er et effektivt redskab. </a:t>
            </a:r>
          </a:p>
          <a:p>
            <a:pPr marL="742950" lvl="1"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Fx viser det randomiserede forsøg </a:t>
            </a:r>
            <a:r>
              <a:rPr lang="da-DK" sz="1800" i="1"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Hurtig i gang 2</a:t>
            </a: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 at intensive individuelle samtaler tidligt i et ledighedsforløb har en markant positiv effekt i forhold til at få ledige i job</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Over tid finder hovedparten af både danske og internationale studier positive effekter af samtaler.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Kun to studieresultater indikerer negative effekter, og ingen dokumenterer entydigt negative langsigtede effekter på beskæftigelsen</a:t>
            </a:r>
          </a:p>
          <a:p>
            <a:pPr marL="28575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Samtaler er blevet udpeget som et af de bedste og mest robuste redskaber til jobparate ledige i den aktive beskæftigelsesindsats </a:t>
            </a:r>
            <a:endParaRPr lang="da-DK" b="1"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4</a:t>
            </a:fld>
            <a:endParaRPr lang="en-GB"/>
          </a:p>
        </p:txBody>
      </p:sp>
    </p:spTree>
    <p:extLst>
      <p:ext uri="{BB962C8B-B14F-4D97-AF65-F5344CB8AC3E}">
        <p14:creationId xmlns:p14="http://schemas.microsoft.com/office/powerpoint/2010/main" val="251717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spcAft>
                <a:spcPts val="400"/>
              </a:spcAft>
            </a:pPr>
            <a:r>
              <a:rPr lang="da-DK" sz="2000" b="1" dirty="0">
                <a:solidFill>
                  <a:srgbClr val="0D0D0D"/>
                </a:solidFill>
                <a:effectLst/>
                <a:latin typeface="+mn-lt"/>
                <a:ea typeface="Times New Roman" panose="02020603050405020304" pitchFamily="18" charset="0"/>
                <a:cs typeface="Times New Roman" panose="02020603050405020304" pitchFamily="18" charset="0"/>
              </a:rPr>
              <a:t>Jobrettede samtaler virker bedst</a:t>
            </a:r>
            <a:endParaRPr lang="da-DK" sz="2000" b="1" dirty="0">
              <a:solidFill>
                <a:srgbClr val="003087"/>
              </a:solidFill>
              <a:effectLst/>
              <a:latin typeface="+mn-lt"/>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Litteraturen skelner mellem samtaler med forskellige formål. Såkaldte jobrettede samtaler fungerer som rådgivning om jobsøgning, andre samtaler bruges til visitation til fx aktivering, mens nogle har til formål at afklare rådighed. </a:t>
            </a:r>
          </a:p>
          <a:p>
            <a:pPr marL="342900"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Samtaler er et effektivt værktøj til at øge afgangen fra ledighed uanset formålet. </a:t>
            </a:r>
          </a:p>
          <a:p>
            <a:pPr marL="800100" lvl="1"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På tværs af litteraturen er der viden om, at effekterne af samtaler er størst, når samtalerne aktivt understøtter den lediges jobsøgning.</a:t>
            </a:r>
          </a:p>
          <a:p>
            <a:pPr marL="800100" lvl="1"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Effektstudier af samtaler med fokus på rådgivning viser, at de rådgivende samtaler medvirker til, at ledige kommer hurtigere i job.</a:t>
            </a:r>
          </a:p>
          <a:p>
            <a:pPr marL="800100" lvl="1"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Et centralt element i samtalerne er sagsbehandlernes virksomhedsnetværk. </a:t>
            </a:r>
          </a:p>
          <a:p>
            <a:pPr marL="800100" lvl="1"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Hvis sagsbehandlerne har direkte kontakt til arbejdsgiverne, er det med til at øge de lediges chancer for at finde beskæftigelse. </a:t>
            </a:r>
          </a:p>
          <a:p>
            <a:pPr marL="342900"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Der er begrænset viden om, hvorvidt digitale samtaler er lige så effektive som fysiske samtaler.</a:t>
            </a:r>
          </a:p>
          <a:p>
            <a:pPr marL="800100" lvl="1"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Et nyere svensk randomiseret studie viser, at en indsats med flere samtaler har en positiv effekt i forhold til at få ledige i job. Det gælder både hvis samtalerne er fysiske eller digitale, og der er ikke signifikante forskelle på de to samtaleformer.</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5</a:t>
            </a:fld>
            <a:endParaRPr lang="en-GB"/>
          </a:p>
        </p:txBody>
      </p:sp>
    </p:spTree>
    <p:extLst>
      <p:ext uri="{BB962C8B-B14F-4D97-AF65-F5344CB8AC3E}">
        <p14:creationId xmlns:p14="http://schemas.microsoft.com/office/powerpoint/2010/main" val="4273058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spcAft>
                <a:spcPts val="400"/>
              </a:spcAft>
            </a:pPr>
            <a:r>
              <a:rPr lang="da-DK" sz="2000" b="1" dirty="0">
                <a:solidFill>
                  <a:srgbClr val="003087"/>
                </a:solidFill>
                <a:effectLst/>
                <a:latin typeface="+mn-lt"/>
                <a:ea typeface="Times New Roman" panose="02020603050405020304" pitchFamily="18" charset="0"/>
                <a:cs typeface="Times New Roman" panose="02020603050405020304" pitchFamily="18" charset="0"/>
              </a:rPr>
              <a:t>Tidlige og hyppige samtaler øger sandsynligheden for job</a:t>
            </a:r>
          </a:p>
          <a:p>
            <a:pPr marL="342900"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Forskning viser, at både tidlige og hyppige samtaler virker. </a:t>
            </a:r>
          </a:p>
          <a:p>
            <a:pPr marL="342900" lvl="0"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Samtaler tidligt i ledighedsforløbet har dokumenteret effekt på afgangen fra ledighed. </a:t>
            </a:r>
          </a:p>
          <a:p>
            <a:pPr marL="800100" lvl="1"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Et dansk studie viser eksempelvis, at tidlig kontakt kan påvirke den lediges søgeadfærd og øge sandsynligheden for at komme hurtigt i job. </a:t>
            </a:r>
          </a:p>
          <a:p>
            <a:pPr marL="342900"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 Litteraturen peger samtidig på, at en højere samtalefrekvens er effektiv. </a:t>
            </a:r>
          </a:p>
          <a:p>
            <a:pPr marL="800100" lvl="1" indent="-3429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Hyppige samtaler kan styrke incitamentet til aktiv jobsøgning og understøtte en mere målrettet indsats. </a:t>
            </a:r>
            <a:endParaRPr lang="da-DK" sz="1200" dirty="0">
              <a:solidFill>
                <a:srgbClr val="171717"/>
              </a:solidFill>
              <a:effectLst/>
              <a:latin typeface="+mn-lt"/>
              <a:ea typeface="Calibri" panose="020F0502020204030204" pitchFamily="34" charset="0"/>
              <a:cs typeface="Times New Roman" panose="02020603050405020304" pitchFamily="18" charset="0"/>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6</a:t>
            </a:fld>
            <a:endParaRPr lang="en-GB"/>
          </a:p>
        </p:txBody>
      </p:sp>
    </p:spTree>
    <p:extLst>
      <p:ext uri="{BB962C8B-B14F-4D97-AF65-F5344CB8AC3E}">
        <p14:creationId xmlns:p14="http://schemas.microsoft.com/office/powerpoint/2010/main" val="1357684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800" b="1" u="none" dirty="0">
                <a:solidFill>
                  <a:srgbClr val="008080"/>
                </a:solidFill>
                <a:effectLst/>
                <a:latin typeface="Verdana" panose="020B0604030504040204" pitchFamily="34" charset="0"/>
                <a:ea typeface="Times New Roman" panose="02020603050405020304" pitchFamily="18" charset="0"/>
                <a:cs typeface="Times New Roman" panose="02020603050405020304" pitchFamily="18" charset="0"/>
              </a:rPr>
              <a:t>Effekten af samtaler ses både før og efter selve samtalen</a:t>
            </a:r>
          </a:p>
          <a:p>
            <a:pPr marL="285750" indent="-285750">
              <a:buFont typeface="Arial" panose="020B0604020202020204" pitchFamily="34" charset="0"/>
              <a:buChar char="•"/>
            </a:pPr>
            <a:r>
              <a:rPr lang="da-DK" sz="1800" u="none"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Der</a:t>
            </a: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 er forskellige årsager til, at samtaler virker, og effekten kan forklares gennem forskellige adfærdsmekanismer. </a:t>
            </a:r>
          </a:p>
          <a:p>
            <a:pPr marL="28575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Samtaler kan have en såkaldt </a:t>
            </a:r>
            <a:r>
              <a:rPr lang="da-DK" sz="1800" i="1"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motivationseffekt, </a:t>
            </a: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som afspejler, at samtaler kan øge afgangen fra ledighed, før selve indsatsen starter. </a:t>
            </a:r>
          </a:p>
          <a:p>
            <a:pPr marL="285750" indent="-285750">
              <a:buFont typeface="Arial" panose="020B0604020202020204" pitchFamily="34" charset="0"/>
              <a:buChar char="•"/>
            </a:pPr>
            <a:r>
              <a:rPr lang="da-DK" sz="1800" b="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Derudover kan samtaler have direkte </a:t>
            </a: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effekter – en såkaldt </a:t>
            </a:r>
            <a:r>
              <a:rPr lang="da-DK" sz="1800" i="1"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programeffekt</a:t>
            </a: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 – hvis de styrker den lediges kvalifikationer og jobsøgning. </a:t>
            </a:r>
          </a:p>
          <a:p>
            <a:pPr marL="28575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Endelig kan udsigten til samtaler reducere tilgangen til ledighed, fordi samtaler opleves som en ulempe ved at være ledig, en såkaldt </a:t>
            </a:r>
            <a:r>
              <a:rPr lang="da-DK" sz="1800" i="1"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sorteringseffekt</a:t>
            </a: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a:t>
            </a:r>
          </a:p>
          <a:p>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 </a:t>
            </a:r>
          </a:p>
          <a:p>
            <a:pPr marL="28575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Samlet set peger litteraturen på, at både motivationseffekter og direkte programeffekter bidrager til de positive beskæftigelseseffekter af samtaler. Motivationseffekter af samtaler vurderes at være mest tydelige for </a:t>
            </a:r>
            <a:r>
              <a:rPr lang="da-DK" sz="1800" dirty="0" err="1">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nyledige</a:t>
            </a: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 </a:t>
            </a:r>
          </a:p>
          <a:p>
            <a:pPr marL="28575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Der er ikke umiddelbart evidens for virkningen af sorteringseffekten, da tilgangen til ledighed er svær at måle. </a:t>
            </a:r>
          </a:p>
          <a:p>
            <a:pPr>
              <a:spcAft>
                <a:spcPts val="400"/>
              </a:spcAft>
            </a:pPr>
            <a:endParaRPr lang="da-DK" sz="1200" dirty="0">
              <a:latin typeface="+mn-lt"/>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7</a:t>
            </a:fld>
            <a:endParaRPr lang="en-GB"/>
          </a:p>
        </p:txBody>
      </p:sp>
    </p:spTree>
    <p:extLst>
      <p:ext uri="{BB962C8B-B14F-4D97-AF65-F5344CB8AC3E}">
        <p14:creationId xmlns:p14="http://schemas.microsoft.com/office/powerpoint/2010/main" val="4293150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800" b="1" dirty="0">
                <a:solidFill>
                  <a:srgbClr val="003087"/>
                </a:solidFill>
                <a:effectLst/>
                <a:latin typeface="Verdana" panose="020B0604030504040204" pitchFamily="34" charset="0"/>
                <a:ea typeface="Times New Roman" panose="02020603050405020304" pitchFamily="18" charset="0"/>
                <a:cs typeface="Times New Roman" panose="02020603050405020304" pitchFamily="18" charset="0"/>
              </a:rPr>
              <a:t>Effekten af samtaler varierer på tværs af målgrupper</a:t>
            </a:r>
            <a:r>
              <a:rPr lang="da-DK" sz="1800" dirty="0">
                <a:solidFill>
                  <a:srgbClr val="003087"/>
                </a:solidFill>
                <a:effectLst/>
                <a:latin typeface="Verdana" panose="020B0604030504040204" pitchFamily="34" charset="0"/>
                <a:ea typeface="Calibri" panose="020F0502020204030204" pitchFamily="34" charset="0"/>
                <a:cs typeface="Times New Roman" panose="02020603050405020304" pitchFamily="18" charset="0"/>
              </a:rPr>
              <a:t> </a:t>
            </a:r>
            <a:b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br>
            <a:endPar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De dokumenterede positive effekter af samtaler gælder jobparate ledige. </a:t>
            </a:r>
          </a:p>
          <a:p>
            <a:pPr marL="28575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Der findes væsentligt mindre evidens for effekten af samtaler for sygemeldte og borgere længere fra arbejdsmarkedet. </a:t>
            </a:r>
          </a:p>
          <a:p>
            <a:pPr marL="742950" lvl="1"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Studier fra Jobeffekter.dk viser ikke entydigt positive effekter for disse grupper. </a:t>
            </a:r>
          </a:p>
          <a:p>
            <a:pPr marL="742950" lvl="1"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For sygemeldte viser flere studier negative effekter</a:t>
            </a:r>
          </a:p>
          <a:p>
            <a:pPr marL="742950" lvl="1"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Effekten af samtaler kan således ikke uden videre generaliseres til andre målgrupper end jobparate ledige. </a:t>
            </a:r>
          </a:p>
          <a:p>
            <a:pPr marL="742950" lvl="1" indent="-285750">
              <a:buFont typeface="Arial" panose="020B0604020202020204" pitchFamily="34" charset="0"/>
              <a:buChar char="•"/>
            </a:pPr>
            <a:r>
              <a:rPr lang="da-DK" sz="1800" dirty="0" err="1">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Rosholm</a:t>
            </a: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 og Svarer (2010) peger også på, at der er en tendens til, at samtalerne er mindre effektive for ledige med en lang ledighedshistorik.</a:t>
            </a:r>
          </a:p>
          <a:p>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 </a:t>
            </a:r>
          </a:p>
          <a:p>
            <a:pPr marL="285750" indent="-285750">
              <a:lnSpc>
                <a:spcPct val="107000"/>
              </a:lnSpc>
              <a:spcAft>
                <a:spcPts val="1800"/>
              </a:spcAft>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Særskilt for unge ledige viser en litteraturgennemgang, at samtaler samlet set har de samme effekter som for ledige generelt. </a:t>
            </a:r>
          </a:p>
          <a:p>
            <a:pPr marL="742950" lvl="1" indent="-285750">
              <a:lnSpc>
                <a:spcPct val="107000"/>
              </a:lnSpc>
              <a:spcAft>
                <a:spcPts val="1800"/>
              </a:spcAft>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Resultaterne findes dog primært på baggrund af danske studier, mens den internationale litteratur typisk ikke finder nogen målbare effekter af samtaler til unge</a:t>
            </a:r>
          </a:p>
          <a:p>
            <a:pPr>
              <a:spcAft>
                <a:spcPts val="400"/>
              </a:spcAft>
            </a:pPr>
            <a:endParaRPr lang="da-DK" sz="1200" dirty="0">
              <a:latin typeface="+mn-lt"/>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8</a:t>
            </a:fld>
            <a:endParaRPr lang="en-GB"/>
          </a:p>
        </p:txBody>
      </p:sp>
    </p:spTree>
    <p:extLst>
      <p:ext uri="{BB962C8B-B14F-4D97-AF65-F5344CB8AC3E}">
        <p14:creationId xmlns:p14="http://schemas.microsoft.com/office/powerpoint/2010/main" val="15797877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Master" Target="../slideMasters/slideMaster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 Id="rId9" Type="http://schemas.openxmlformats.org/officeDocument/2006/relationships/image" Target="../media/image21.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FAC78685-2AE8-4790-9E15-2028753F5FF4}"/>
              </a:ext>
            </a:extLst>
          </p:cNvPr>
          <p:cNvSpPr>
            <a:spLocks noGrp="1"/>
          </p:cNvSpPr>
          <p:nvPr>
            <p:ph type="dt" sz="half" idx="15"/>
          </p:nvPr>
        </p:nvSpPr>
        <p:spPr>
          <a:xfrm>
            <a:off x="0" y="6858000"/>
            <a:ext cx="0" cy="0"/>
          </a:xfrm>
        </p:spPr>
        <p:txBody>
          <a:bodyPr/>
          <a:lstStyle>
            <a:lvl1pPr>
              <a:defRPr sz="100">
                <a:noFill/>
              </a:defRPr>
            </a:lvl1pPr>
          </a:lstStyle>
          <a:p>
            <a:fld id="{5BA91CFC-511F-4994-A5F6-33D9C764742D}" type="datetime2">
              <a:rPr lang="da-DK" smtClean="0"/>
              <a:t>17. juni 2026</a:t>
            </a:fld>
            <a:endParaRPr lang="da-DK" dirty="0"/>
          </a:p>
        </p:txBody>
      </p:sp>
      <p:sp>
        <p:nvSpPr>
          <p:cNvPr id="8" name="Footer Placeholder 8" hidden="1">
            <a:extLst>
              <a:ext uri="{FF2B5EF4-FFF2-40B4-BE49-F238E27FC236}">
                <a16:creationId xmlns:a16="http://schemas.microsoft.com/office/drawing/2014/main" id="{B6981A3E-B3C5-4F78-81B7-270B06EFC912}"/>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9" name="Slide Number Placeholder 10" hidden="1">
            <a:extLst>
              <a:ext uri="{FF2B5EF4-FFF2-40B4-BE49-F238E27FC236}">
                <a16:creationId xmlns:a16="http://schemas.microsoft.com/office/drawing/2014/main" id="{8735CF21-6327-43B3-A6B4-E856B24D6FD7}"/>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 name="Title 1"/>
          <p:cNvSpPr>
            <a:spLocks noGrp="1"/>
          </p:cNvSpPr>
          <p:nvPr>
            <p:ph type="ctrTitle" hasCustomPrompt="1"/>
          </p:nvPr>
        </p:nvSpPr>
        <p:spPr>
          <a:xfrm>
            <a:off x="812799" y="2031999"/>
            <a:ext cx="7315201" cy="1886400"/>
          </a:xfrm>
        </p:spPr>
        <p:txBody>
          <a:bodyPr anchor="t" anchorCtr="0"/>
          <a:lstStyle>
            <a:lvl1pPr algn="l">
              <a:defRPr sz="4200"/>
            </a:lvl1pPr>
          </a:lstStyle>
          <a:p>
            <a:r>
              <a:rPr lang="da-DK" dirty="0"/>
              <a:t>Klik for at tilføje titel.</a:t>
            </a:r>
            <a:br>
              <a:rPr lang="da-DK" dirty="0"/>
            </a:br>
            <a:r>
              <a:rPr lang="da-DK" dirty="0"/>
              <a:t>OBS: Teksten må IKKE gå ind over kronen</a:t>
            </a:r>
          </a:p>
        </p:txBody>
      </p:sp>
      <p:sp>
        <p:nvSpPr>
          <p:cNvPr id="3" name="Subtitle 2"/>
          <p:cNvSpPr>
            <a:spLocks noGrp="1"/>
          </p:cNvSpPr>
          <p:nvPr>
            <p:ph type="subTitle" idx="1" hasCustomPrompt="1"/>
          </p:nvPr>
        </p:nvSpPr>
        <p:spPr>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ACBDA23F-4B36-BC18-26C9-786CB99B1E0C}"/>
              </a:ext>
            </a:extLst>
          </p:cNvPr>
          <p:cNvSpPr>
            <a:spLocks noGrp="1"/>
          </p:cNvSpPr>
          <p:nvPr>
            <p:ph type="body" sz="quarter" idx="18" hasCustomPrompt="1"/>
          </p:nvPr>
        </p:nvSpPr>
        <p:spPr>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0" name="Pladsholder til tekst 7">
            <a:extLst>
              <a:ext uri="{FF2B5EF4-FFF2-40B4-BE49-F238E27FC236}">
                <a16:creationId xmlns:a16="http://schemas.microsoft.com/office/drawing/2014/main" id="{631A29F9-3B42-E161-1FDE-AD4C02667F9A}"/>
              </a:ext>
            </a:extLst>
          </p:cNvPr>
          <p:cNvSpPr>
            <a:spLocks noGrp="1"/>
          </p:cNvSpPr>
          <p:nvPr>
            <p:ph type="body" sz="quarter" idx="19" hasCustomPrompt="1"/>
          </p:nvPr>
        </p:nvSpPr>
        <p:spPr>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5" name="Graphic 13">
            <a:extLst>
              <a:ext uri="{FF2B5EF4-FFF2-40B4-BE49-F238E27FC236}">
                <a16:creationId xmlns:a16="http://schemas.microsoft.com/office/drawing/2014/main" id="{957CC80D-E46F-0D46-5C71-201D8FAA24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1" name="Logo RGB">
            <a:extLst>
              <a:ext uri="{FF2B5EF4-FFF2-40B4-BE49-F238E27FC236}">
                <a16:creationId xmlns:a16="http://schemas.microsoft.com/office/drawing/2014/main" id="{65C4E4B9-F102-42A4-8AD7-8E629D88AD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149" y="405468"/>
            <a:ext cx="2495601" cy="806400"/>
          </a:xfrm>
          <a:prstGeom prst="rect">
            <a:avLst/>
          </a:prstGeom>
        </p:spPr>
      </p:pic>
    </p:spTree>
    <p:extLst>
      <p:ext uri="{BB962C8B-B14F-4D97-AF65-F5344CB8AC3E}">
        <p14:creationId xmlns:p14="http://schemas.microsoft.com/office/powerpoint/2010/main" val="270691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 indhold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AC6760AB-EE36-4734-9582-F16B96D5B50D}" type="datetime2">
              <a:rPr lang="da-DK" smtClean="0"/>
              <a:t>17. juni 2026</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64164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billede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lvl1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321A4093-DC54-4B10-876F-3A00F0CF8570}" type="datetime2">
              <a:rPr lang="da-DK" smtClean="0"/>
              <a:t>17. juni 2026</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397906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billede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04E51B05-FFEA-4644-9786-413A075D74A4}" type="datetime2">
              <a:rPr lang="da-DK" smtClean="0"/>
              <a:t>17. juni 2026</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776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billede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791F274C-6DA9-44BF-A474-56F0CC1E2B71}" type="datetime2">
              <a:rPr lang="da-DK" smtClean="0"/>
              <a:t>17. juni 2026</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84685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dhold og tal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a:xfrm>
            <a:off x="812800" y="812800"/>
            <a:ext cx="5689600" cy="1219200"/>
          </a:xfrm>
        </p:spPr>
        <p:txBody>
          <a:bodyPr/>
          <a:lstStyle>
            <a:lvl1pPr>
              <a:defRPr>
                <a:solidFill>
                  <a:schemeClr val="accent1"/>
                </a:solidFill>
              </a:defRPr>
            </a:lvl1pPr>
          </a:lstStyle>
          <a:p>
            <a:r>
              <a:rPr lang="da-DK" dirty="0"/>
              <a:t>Klik for at tilføje titel</a:t>
            </a:r>
          </a:p>
        </p:txBody>
      </p:sp>
      <p:sp>
        <p:nvSpPr>
          <p:cNvPr id="3" name="Content Placeholder 2"/>
          <p:cNvSpPr>
            <a:spLocks noGrp="1"/>
          </p:cNvSpPr>
          <p:nvPr>
            <p:ph idx="1" hasCustomPrompt="1"/>
          </p:nvPr>
        </p:nvSpPr>
        <p:spPr>
          <a:xfrm>
            <a:off x="812799" y="2032000"/>
            <a:ext cx="56896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Subtitle 2">
            <a:extLst>
              <a:ext uri="{FF2B5EF4-FFF2-40B4-BE49-F238E27FC236}">
                <a16:creationId xmlns:a16="http://schemas.microsoft.com/office/drawing/2014/main" id="{480E4B1A-1877-DD9D-2D85-D6DD0BFAB613}"/>
              </a:ext>
            </a:extLst>
          </p:cNvPr>
          <p:cNvSpPr>
            <a:spLocks noGrp="1"/>
          </p:cNvSpPr>
          <p:nvPr>
            <p:ph type="subTitle" idx="13" hasCustomPrompt="1"/>
          </p:nvPr>
        </p:nvSpPr>
        <p:spPr>
          <a:xfrm>
            <a:off x="7716403" y="-1"/>
            <a:ext cx="4069194" cy="6045193"/>
          </a:xfrm>
          <a:solidFill>
            <a:schemeClr val="accent4">
              <a:lumMod val="20000"/>
              <a:lumOff val="80000"/>
            </a:schemeClr>
          </a:solidFill>
        </p:spPr>
        <p:txBody>
          <a:bodyPr lIns="406800" tIns="813600" rIns="406800" anchor="t" anchorCtr="0"/>
          <a:lstStyle>
            <a:lvl1pPr marL="0" indent="0" algn="l">
              <a:lnSpc>
                <a:spcPct val="90000"/>
              </a:lnSpc>
              <a:spcBef>
                <a:spcPts val="0"/>
              </a:spcBef>
              <a:spcAft>
                <a:spcPts val="0"/>
              </a:spcAft>
              <a:buFont typeface="Arial" panose="020B0604020202020204" pitchFamily="34" charset="0"/>
              <a:buNone/>
              <a:defRPr sz="4200" b="1" spc="-150" baseline="0">
                <a:solidFill>
                  <a:schemeClr val="accent1"/>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titel</a:t>
            </a:r>
          </a:p>
        </p:txBody>
      </p:sp>
      <p:sp>
        <p:nvSpPr>
          <p:cNvPr id="9" name="Text Placeholder 8">
            <a:extLst>
              <a:ext uri="{FF2B5EF4-FFF2-40B4-BE49-F238E27FC236}">
                <a16:creationId xmlns:a16="http://schemas.microsoft.com/office/drawing/2014/main" id="{0F283478-0C23-97EA-288E-19B65FF2B736}"/>
              </a:ext>
            </a:extLst>
          </p:cNvPr>
          <p:cNvSpPr>
            <a:spLocks noGrp="1"/>
          </p:cNvSpPr>
          <p:nvPr>
            <p:ph type="body" sz="quarter" idx="14" hasCustomPrompt="1"/>
          </p:nvPr>
        </p:nvSpPr>
        <p:spPr>
          <a:xfrm>
            <a:off x="8128000" y="2844800"/>
            <a:ext cx="3251200" cy="2081600"/>
          </a:xfrm>
        </p:spPr>
        <p:txBody>
          <a:bodyPr/>
          <a:lstStyle>
            <a:lvl1pPr marL="0" indent="0">
              <a:lnSpc>
                <a:spcPct val="100000"/>
              </a:lnSpc>
              <a:spcAft>
                <a:spcPts val="500"/>
              </a:spcAft>
              <a:buFont typeface="Arial" panose="020B0604020202020204" pitchFamily="34" charset="0"/>
              <a:buChar char="​"/>
              <a:defRPr sz="2000" spc="-30" baseline="0">
                <a:solidFill>
                  <a:schemeClr val="accent1"/>
                </a:solidFill>
              </a:defRPr>
            </a:lvl1pPr>
            <a:lvl2pPr marL="180000">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dirty="0"/>
              <a:t>”Tilføj tal/titel” øverst i denne spalte</a:t>
            </a:r>
          </a:p>
        </p:txBody>
      </p:sp>
      <p:sp>
        <p:nvSpPr>
          <p:cNvPr id="11" name="Text Placeholder 10">
            <a:extLst>
              <a:ext uri="{FF2B5EF4-FFF2-40B4-BE49-F238E27FC236}">
                <a16:creationId xmlns:a16="http://schemas.microsoft.com/office/drawing/2014/main" id="{CE61876D-B238-01CD-C30E-9E834A06C540}"/>
              </a:ext>
            </a:extLst>
          </p:cNvPr>
          <p:cNvSpPr>
            <a:spLocks noGrp="1"/>
          </p:cNvSpPr>
          <p:nvPr>
            <p:ph type="body" sz="quarter" idx="15" hasCustomPrompt="1"/>
          </p:nvPr>
        </p:nvSpPr>
        <p:spPr>
          <a:xfrm>
            <a:off x="8128000" y="5232400"/>
            <a:ext cx="3251200" cy="406400"/>
          </a:xfrm>
        </p:spPr>
        <p:txBody>
          <a:bodyPr anchor="b" anchorCtr="0"/>
          <a:lstStyle>
            <a:lvl1pPr marL="0" indent="0">
              <a:spcBef>
                <a:spcPts val="600"/>
              </a:spcBef>
              <a:buFontTx/>
              <a:buNone/>
              <a:defRPr sz="1200" b="0">
                <a:solidFill>
                  <a:schemeClr val="accent4"/>
                </a:solidFill>
              </a:defRPr>
            </a:lvl1pPr>
            <a:lvl2pPr marL="180000" indent="0">
              <a:buFontTx/>
              <a:buNone/>
              <a:defRPr sz="1200" b="0">
                <a:solidFill>
                  <a:schemeClr val="accent4">
                    <a:lumMod val="60000"/>
                    <a:lumOff val="40000"/>
                  </a:schemeClr>
                </a:solidFill>
              </a:defRPr>
            </a:lvl2pPr>
            <a:lvl3pPr marL="0" indent="0">
              <a:buFontTx/>
              <a:buNone/>
              <a:defRPr sz="1200" b="0">
                <a:solidFill>
                  <a:schemeClr val="accent4">
                    <a:lumMod val="60000"/>
                    <a:lumOff val="40000"/>
                  </a:schemeClr>
                </a:solidFill>
              </a:defRPr>
            </a:lvl3pPr>
            <a:lvl4pPr marL="180000" indent="0">
              <a:buFontTx/>
              <a:buNone/>
              <a:defRPr sz="1200" b="0">
                <a:solidFill>
                  <a:schemeClr val="accent4">
                    <a:lumMod val="60000"/>
                    <a:lumOff val="40000"/>
                  </a:schemeClr>
                </a:solidFill>
              </a:defRPr>
            </a:lvl4pPr>
            <a:lvl5pPr>
              <a:buFontTx/>
              <a:buNone/>
              <a:defRPr sz="1200" b="0">
                <a:solidFill>
                  <a:schemeClr val="accent4">
                    <a:lumMod val="60000"/>
                    <a:lumOff val="40000"/>
                  </a:schemeClr>
                </a:solidFill>
              </a:defRPr>
            </a:lvl5pPr>
            <a:lvl6pPr>
              <a:buFontTx/>
              <a:buNone/>
              <a:defRPr sz="1200" b="0">
                <a:solidFill>
                  <a:schemeClr val="accent4">
                    <a:lumMod val="60000"/>
                    <a:lumOff val="40000"/>
                  </a:schemeClr>
                </a:solidFill>
              </a:defRPr>
            </a:lvl6pPr>
            <a:lvl7pPr>
              <a:buFontTx/>
              <a:buNone/>
              <a:defRPr sz="1200" b="0">
                <a:solidFill>
                  <a:schemeClr val="accent4">
                    <a:lumMod val="60000"/>
                    <a:lumOff val="40000"/>
                  </a:schemeClr>
                </a:solidFill>
              </a:defRPr>
            </a:lvl7pPr>
            <a:lvl8pPr>
              <a:buFontTx/>
              <a:buNone/>
              <a:defRPr sz="1200" b="0">
                <a:solidFill>
                  <a:schemeClr val="accent4">
                    <a:lumMod val="60000"/>
                    <a:lumOff val="40000"/>
                  </a:schemeClr>
                </a:solidFill>
              </a:defRPr>
            </a:lvl8pPr>
            <a:lvl9pPr>
              <a:buFontTx/>
              <a:buNone/>
              <a:defRPr sz="1200" b="0">
                <a:solidFill>
                  <a:schemeClr val="accent4">
                    <a:lumMod val="60000"/>
                    <a:lumOff val="40000"/>
                  </a:schemeClr>
                </a:solidFill>
              </a:defRPr>
            </a:lvl9pPr>
          </a:lstStyle>
          <a:p>
            <a:pPr lvl="0"/>
            <a:r>
              <a:rPr lang="da-DK" dirty="0"/>
              <a:t>Klik for at tilføje kilde her</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36BC887B-8CE7-4916-B657-358254B6B3F1}" type="datetime2">
              <a:rPr lang="da-DK" smtClean="0"/>
              <a:t>17. juni 2026</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
        <p:nvSpPr>
          <p:cNvPr id="15" name="TextBox 14">
            <a:extLst>
              <a:ext uri="{FF2B5EF4-FFF2-40B4-BE49-F238E27FC236}">
                <a16:creationId xmlns:a16="http://schemas.microsoft.com/office/drawing/2014/main" id="{CFB13643-35B6-03BE-1E94-F78A027487E7}"/>
              </a:ext>
            </a:extLst>
          </p:cNvPr>
          <p:cNvSpPr txBox="1"/>
          <p:nvPr userDrawn="1"/>
        </p:nvSpPr>
        <p:spPr>
          <a:xfrm>
            <a:off x="-2596569" y="0"/>
            <a:ext cx="2450466" cy="3429000"/>
          </a:xfrm>
          <a:prstGeom prst="rect">
            <a:avLst/>
          </a:prstGeom>
          <a:noFill/>
          <a:ln w="12700">
            <a:solidFill>
              <a:schemeClr val="tx1">
                <a:lumMod val="50000"/>
                <a:lumOff val="50000"/>
              </a:schemeClr>
            </a:solidFill>
            <a:prstDash val="lgDash"/>
          </a:ln>
        </p:spPr>
        <p:txBody>
          <a:bodyPr wrap="square" lIns="205200" tIns="205200" rIns="205200" bIns="205200" rtlCol="0">
            <a:noAutofit/>
          </a:bodyPr>
          <a:lstStyle/>
          <a:p>
            <a:pPr algn="l">
              <a:lnSpc>
                <a:spcPct val="110000"/>
              </a:lnSpc>
              <a:spcBef>
                <a:spcPts val="600"/>
              </a:spcBef>
              <a:spcAft>
                <a:spcPts val="600"/>
              </a:spcAft>
            </a:pPr>
            <a:r>
              <a:rPr lang="da-DK" sz="1200" b="1" dirty="0">
                <a:solidFill>
                  <a:schemeClr val="tx1"/>
                </a:solidFill>
              </a:rPr>
              <a:t>Brug følgende farver sammen:</a:t>
            </a:r>
          </a:p>
        </p:txBody>
      </p:sp>
      <p:sp>
        <p:nvSpPr>
          <p:cNvPr id="16" name="Rectangle 15">
            <a:extLst>
              <a:ext uri="{FF2B5EF4-FFF2-40B4-BE49-F238E27FC236}">
                <a16:creationId xmlns:a16="http://schemas.microsoft.com/office/drawing/2014/main" id="{3A135670-84E8-010A-72BF-855B9BD5457A}"/>
              </a:ext>
            </a:extLst>
          </p:cNvPr>
          <p:cNvSpPr/>
          <p:nvPr userDrawn="1"/>
        </p:nvSpPr>
        <p:spPr>
          <a:xfrm>
            <a:off x="-2369315" y="798513"/>
            <a:ext cx="1967711" cy="51183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1</a:t>
            </a:r>
          </a:p>
        </p:txBody>
      </p:sp>
      <p:sp>
        <p:nvSpPr>
          <p:cNvPr id="17" name="Rectangle 16">
            <a:extLst>
              <a:ext uri="{FF2B5EF4-FFF2-40B4-BE49-F238E27FC236}">
                <a16:creationId xmlns:a16="http://schemas.microsoft.com/office/drawing/2014/main" id="{D823ABA0-E2F0-5DC0-0557-4F1151AF40AA}"/>
              </a:ext>
            </a:extLst>
          </p:cNvPr>
          <p:cNvSpPr/>
          <p:nvPr userDrawn="1"/>
        </p:nvSpPr>
        <p:spPr>
          <a:xfrm>
            <a:off x="-2369316" y="2108857"/>
            <a:ext cx="1967711" cy="5118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3</a:t>
            </a:r>
          </a:p>
        </p:txBody>
      </p:sp>
      <p:sp>
        <p:nvSpPr>
          <p:cNvPr id="18" name="Rectangle 17">
            <a:extLst>
              <a:ext uri="{FF2B5EF4-FFF2-40B4-BE49-F238E27FC236}">
                <a16:creationId xmlns:a16="http://schemas.microsoft.com/office/drawing/2014/main" id="{12F5E1E2-4D57-2BA5-FF1E-8E01A3B6AF75}"/>
              </a:ext>
            </a:extLst>
          </p:cNvPr>
          <p:cNvSpPr/>
          <p:nvPr userDrawn="1"/>
        </p:nvSpPr>
        <p:spPr>
          <a:xfrm>
            <a:off x="-2369315" y="1418431"/>
            <a:ext cx="1967711" cy="51183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2</a:t>
            </a:r>
          </a:p>
        </p:txBody>
      </p:sp>
      <p:sp>
        <p:nvSpPr>
          <p:cNvPr id="19" name="Rectangle 18">
            <a:extLst>
              <a:ext uri="{FF2B5EF4-FFF2-40B4-BE49-F238E27FC236}">
                <a16:creationId xmlns:a16="http://schemas.microsoft.com/office/drawing/2014/main" id="{06D572EA-FC5F-1732-C8B7-493C93D0C5EF}"/>
              </a:ext>
            </a:extLst>
          </p:cNvPr>
          <p:cNvSpPr/>
          <p:nvPr userDrawn="1"/>
        </p:nvSpPr>
        <p:spPr>
          <a:xfrm>
            <a:off x="-2385194" y="2728775"/>
            <a:ext cx="1967711" cy="511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4</a:t>
            </a:r>
          </a:p>
        </p:txBody>
      </p:sp>
    </p:spTree>
    <p:extLst>
      <p:ext uri="{BB962C8B-B14F-4D97-AF65-F5344CB8AC3E}">
        <p14:creationId xmlns:p14="http://schemas.microsoft.com/office/powerpoint/2010/main" val="131636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0"/>
            <a:ext cx="11379199"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6" name="TextBox 5">
            <a:extLst>
              <a:ext uri="{FF2B5EF4-FFF2-40B4-BE49-F238E27FC236}">
                <a16:creationId xmlns:a16="http://schemas.microsoft.com/office/drawing/2014/main" id="{28D7CEF7-86C1-4031-82B4-E5677EF2EF7C}"/>
              </a:ext>
            </a:extLst>
          </p:cNvPr>
          <p:cNvSpPr txBox="1"/>
          <p:nvPr userDrawn="1"/>
        </p:nvSpPr>
        <p:spPr>
          <a:xfrm>
            <a:off x="-2596569" y="0"/>
            <a:ext cx="2450466" cy="2996333"/>
          </a:xfrm>
          <a:prstGeom prst="rect">
            <a:avLst/>
          </a:prstGeom>
          <a:noFill/>
          <a:ln w="12700">
            <a:solidFill>
              <a:schemeClr val="tx1">
                <a:lumMod val="50000"/>
                <a:lumOff val="50000"/>
              </a:schemeClr>
            </a:solidFill>
            <a:prstDash val="lgDash"/>
          </a:ln>
        </p:spPr>
        <p:txBody>
          <a:bodyPr wrap="square" lIns="205200" tIns="205200" rIns="205200" bIns="205200" rtlCol="0">
            <a:spAutoFit/>
          </a:bodyPr>
          <a:lstStyle/>
          <a:p>
            <a:pPr algn="l">
              <a:lnSpc>
                <a:spcPct val="110000"/>
              </a:lnSpc>
              <a:spcBef>
                <a:spcPts val="600"/>
              </a:spcBef>
              <a:spcAft>
                <a:spcPts val="600"/>
              </a:spcAft>
            </a:pPr>
            <a:r>
              <a:rPr lang="da-DK" sz="1200" b="1" dirty="0">
                <a:solidFill>
                  <a:schemeClr val="tx1"/>
                </a:solidFill>
              </a:rPr>
              <a:t>Tilføj billedtekst: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Tilføj et ”Tekstfelt”.</a:t>
            </a: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Justér skriftstørrelse efter behov.</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Brug de grå hjælpelinjer til at justere størrelsen og placeringen på tekstfeltet.</a:t>
            </a:r>
          </a:p>
        </p:txBody>
      </p:sp>
      <p:pic>
        <p:nvPicPr>
          <p:cNvPr id="9" name="Picture 8">
            <a:extLst>
              <a:ext uri="{FF2B5EF4-FFF2-40B4-BE49-F238E27FC236}">
                <a16:creationId xmlns:a16="http://schemas.microsoft.com/office/drawing/2014/main" id="{CCB17208-1B16-E840-BC47-B5C5477276B4}"/>
              </a:ext>
            </a:extLst>
          </p:cNvPr>
          <p:cNvPicPr>
            <a:picLocks noChangeAspect="1"/>
          </p:cNvPicPr>
          <p:nvPr userDrawn="1"/>
        </p:nvPicPr>
        <p:blipFill>
          <a:blip r:embed="rId2"/>
          <a:stretch>
            <a:fillRect/>
          </a:stretch>
        </p:blipFill>
        <p:spPr>
          <a:xfrm>
            <a:off x="-2183766" y="798513"/>
            <a:ext cx="1358039" cy="714375"/>
          </a:xfrm>
          <a:prstGeom prst="rect">
            <a:avLst/>
          </a:prstGeom>
        </p:spPr>
      </p:pic>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C8C0198D-50AF-459A-9B0E-DD78A60F0B24}" type="datetime2">
              <a:rPr lang="da-DK" smtClean="0"/>
              <a:t>17. juni 2026</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73848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 overskrift">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1622544"/>
            <a:ext cx="11379199" cy="4422656"/>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2" name="Title 1">
            <a:extLst>
              <a:ext uri="{FF2B5EF4-FFF2-40B4-BE49-F238E27FC236}">
                <a16:creationId xmlns:a16="http://schemas.microsoft.com/office/drawing/2014/main" id="{B4481551-4105-B855-DFC9-0002E832A4B3}"/>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7EB45F9F-541F-487B-92B4-26E0D9451AB1}" type="datetime2">
              <a:rPr lang="da-DK" smtClean="0"/>
              <a:t>17. juni 2026</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911500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ta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6502400"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65024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C25908E4-A4F9-4D5F-9BCB-CC3669D8BD01}" type="datetime2">
              <a:rPr lang="da-DK" smtClean="0"/>
              <a:t>17. juni 2026</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666282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ita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4876799"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48768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7" name="Picture Placeholder 3">
            <a:extLst>
              <a:ext uri="{FF2B5EF4-FFF2-40B4-BE49-F238E27FC236}">
                <a16:creationId xmlns:a16="http://schemas.microsoft.com/office/drawing/2014/main" id="{41D4FD15-E5EA-69DA-CF89-DBB575BE896F}"/>
              </a:ext>
            </a:extLst>
          </p:cNvPr>
          <p:cNvSpPr>
            <a:spLocks noGrp="1"/>
          </p:cNvSpPr>
          <p:nvPr>
            <p:ph type="pic" sz="quarter" idx="18"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94F2D13E-C11B-47D1-830A-AA1B8170B60E}" type="datetime2">
              <a:rPr lang="da-DK" smtClean="0"/>
              <a:t>17. juni 2026</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953310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e medarbejd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6DF9-ABE7-2886-69C1-FE823528CE79}"/>
              </a:ext>
            </a:extLst>
          </p:cNvPr>
          <p:cNvSpPr>
            <a:spLocks noGrp="1"/>
          </p:cNvSpPr>
          <p:nvPr>
            <p:ph type="title" hasCustomPrompt="1"/>
          </p:nvPr>
        </p:nvSpPr>
        <p:spPr/>
        <p:txBody>
          <a:bodyPr/>
          <a:lstStyle/>
          <a:p>
            <a:r>
              <a:rPr lang="da-DK" dirty="0"/>
              <a:t>Klik for at tilføje titel</a:t>
            </a:r>
            <a:endParaRPr lang="da-DK" altLang="zh-HK" dirty="0"/>
          </a:p>
        </p:txBody>
      </p:sp>
      <p:sp>
        <p:nvSpPr>
          <p:cNvPr id="15" name="Picture Placeholder 3">
            <a:extLst>
              <a:ext uri="{FF2B5EF4-FFF2-40B4-BE49-F238E27FC236}">
                <a16:creationId xmlns:a16="http://schemas.microsoft.com/office/drawing/2014/main" id="{205C2E6D-470C-F584-E521-CEE138607C8A}"/>
              </a:ext>
            </a:extLst>
          </p:cNvPr>
          <p:cNvSpPr>
            <a:spLocks noGrp="1"/>
          </p:cNvSpPr>
          <p:nvPr>
            <p:ph type="pic" sz="quarter" idx="14" hasCustomPrompt="1"/>
          </p:nvPr>
        </p:nvSpPr>
        <p:spPr>
          <a:xfrm>
            <a:off x="812801" y="2031999"/>
            <a:ext cx="2438400" cy="3200398"/>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6" name="Picture Placeholder 3">
            <a:extLst>
              <a:ext uri="{FF2B5EF4-FFF2-40B4-BE49-F238E27FC236}">
                <a16:creationId xmlns:a16="http://schemas.microsoft.com/office/drawing/2014/main" id="{44EB1C85-241F-3F15-2D16-2486AF876E5A}"/>
              </a:ext>
            </a:extLst>
          </p:cNvPr>
          <p:cNvSpPr>
            <a:spLocks noGrp="1"/>
          </p:cNvSpPr>
          <p:nvPr>
            <p:ph type="pic" sz="quarter" idx="15" hasCustomPrompt="1"/>
          </p:nvPr>
        </p:nvSpPr>
        <p:spPr>
          <a:xfrm>
            <a:off x="4070353"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7" name="Picture Placeholder 3">
            <a:extLst>
              <a:ext uri="{FF2B5EF4-FFF2-40B4-BE49-F238E27FC236}">
                <a16:creationId xmlns:a16="http://schemas.microsoft.com/office/drawing/2014/main" id="{3E70000F-0B39-A2D8-C48F-A6F24CD0DFDA}"/>
              </a:ext>
            </a:extLst>
          </p:cNvPr>
          <p:cNvSpPr>
            <a:spLocks noGrp="1"/>
          </p:cNvSpPr>
          <p:nvPr>
            <p:ph type="pic" sz="quarter" idx="16" hasCustomPrompt="1"/>
          </p:nvPr>
        </p:nvSpPr>
        <p:spPr>
          <a:xfrm>
            <a:off x="7322084"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8" name="Text Placeholder 7">
            <a:extLst>
              <a:ext uri="{FF2B5EF4-FFF2-40B4-BE49-F238E27FC236}">
                <a16:creationId xmlns:a16="http://schemas.microsoft.com/office/drawing/2014/main" id="{2031648E-188E-6D08-8660-9BA72C37CC6E}"/>
              </a:ext>
            </a:extLst>
          </p:cNvPr>
          <p:cNvSpPr>
            <a:spLocks noGrp="1"/>
          </p:cNvSpPr>
          <p:nvPr>
            <p:ph type="body" sz="quarter" idx="13" hasCustomPrompt="1"/>
          </p:nvPr>
        </p:nvSpPr>
        <p:spPr>
          <a:xfrm>
            <a:off x="812800"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19" name="Text Placeholder 9">
            <a:extLst>
              <a:ext uri="{FF2B5EF4-FFF2-40B4-BE49-F238E27FC236}">
                <a16:creationId xmlns:a16="http://schemas.microsoft.com/office/drawing/2014/main" id="{C84D5BA9-4381-69E0-EBC8-7965F6DB94D3}"/>
              </a:ext>
            </a:extLst>
          </p:cNvPr>
          <p:cNvSpPr>
            <a:spLocks noGrp="1"/>
          </p:cNvSpPr>
          <p:nvPr>
            <p:ph type="body" sz="quarter" idx="17" hasCustomPrompt="1"/>
          </p:nvPr>
        </p:nvSpPr>
        <p:spPr>
          <a:xfrm>
            <a:off x="812800"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0" name="Text Placeholder 11">
            <a:extLst>
              <a:ext uri="{FF2B5EF4-FFF2-40B4-BE49-F238E27FC236}">
                <a16:creationId xmlns:a16="http://schemas.microsoft.com/office/drawing/2014/main" id="{D014F78B-72D6-5664-DB11-78E022DA77D6}"/>
              </a:ext>
            </a:extLst>
          </p:cNvPr>
          <p:cNvSpPr>
            <a:spLocks noGrp="1"/>
          </p:cNvSpPr>
          <p:nvPr>
            <p:ph type="body" sz="quarter" idx="18" hasCustomPrompt="1"/>
          </p:nvPr>
        </p:nvSpPr>
        <p:spPr>
          <a:xfrm>
            <a:off x="4070353"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1" name="Text Placeholder 13">
            <a:extLst>
              <a:ext uri="{FF2B5EF4-FFF2-40B4-BE49-F238E27FC236}">
                <a16:creationId xmlns:a16="http://schemas.microsoft.com/office/drawing/2014/main" id="{43DC1CF8-90D0-D8C2-F0D4-57116B46E0CC}"/>
              </a:ext>
            </a:extLst>
          </p:cNvPr>
          <p:cNvSpPr>
            <a:spLocks noGrp="1"/>
          </p:cNvSpPr>
          <p:nvPr>
            <p:ph type="body" sz="quarter" idx="19" hasCustomPrompt="1"/>
          </p:nvPr>
        </p:nvSpPr>
        <p:spPr>
          <a:xfrm>
            <a:off x="4070353"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2" name="Text Placeholder 15">
            <a:extLst>
              <a:ext uri="{FF2B5EF4-FFF2-40B4-BE49-F238E27FC236}">
                <a16:creationId xmlns:a16="http://schemas.microsoft.com/office/drawing/2014/main" id="{C1500E79-3931-8AEA-822D-59FB8FBD5FB7}"/>
              </a:ext>
            </a:extLst>
          </p:cNvPr>
          <p:cNvSpPr>
            <a:spLocks noGrp="1"/>
          </p:cNvSpPr>
          <p:nvPr>
            <p:ph type="body" sz="quarter" idx="20" hasCustomPrompt="1"/>
          </p:nvPr>
        </p:nvSpPr>
        <p:spPr>
          <a:xfrm>
            <a:off x="7322084"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3" name="Text Placeholder 17">
            <a:extLst>
              <a:ext uri="{FF2B5EF4-FFF2-40B4-BE49-F238E27FC236}">
                <a16:creationId xmlns:a16="http://schemas.microsoft.com/office/drawing/2014/main" id="{50A87C97-A3E5-CFC7-6237-D3B5528F40E3}"/>
              </a:ext>
            </a:extLst>
          </p:cNvPr>
          <p:cNvSpPr>
            <a:spLocks noGrp="1"/>
          </p:cNvSpPr>
          <p:nvPr>
            <p:ph type="body" sz="quarter" idx="21" hasCustomPrompt="1"/>
          </p:nvPr>
        </p:nvSpPr>
        <p:spPr>
          <a:xfrm>
            <a:off x="7322084"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3" name="Slide Number Placeholder 2">
            <a:extLst>
              <a:ext uri="{FF2B5EF4-FFF2-40B4-BE49-F238E27FC236}">
                <a16:creationId xmlns:a16="http://schemas.microsoft.com/office/drawing/2014/main" id="{D37F68C7-185D-72E7-5B29-2580BFD186BD}"/>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a:extLst>
              <a:ext uri="{FF2B5EF4-FFF2-40B4-BE49-F238E27FC236}">
                <a16:creationId xmlns:a16="http://schemas.microsoft.com/office/drawing/2014/main" id="{1654C5CE-D6E2-DFFF-FF7C-E87DEEB5ADED}"/>
              </a:ext>
            </a:extLst>
          </p:cNvPr>
          <p:cNvSpPr>
            <a:spLocks noGrp="1"/>
          </p:cNvSpPr>
          <p:nvPr>
            <p:ph type="dt" sz="half" idx="11"/>
          </p:nvPr>
        </p:nvSpPr>
        <p:spPr/>
        <p:txBody>
          <a:bodyPr/>
          <a:lstStyle/>
          <a:p>
            <a:fld id="{4213FFC2-9C36-438D-9BB0-A1C0D8013389}" type="datetime2">
              <a:rPr lang="da-DK" smtClean="0"/>
              <a:t>17. juni 2026</a:t>
            </a:fld>
            <a:endParaRPr lang="da-DK" dirty="0"/>
          </a:p>
        </p:txBody>
      </p:sp>
      <p:sp>
        <p:nvSpPr>
          <p:cNvPr id="5" name="Footer Placeholder 4">
            <a:extLst>
              <a:ext uri="{FF2B5EF4-FFF2-40B4-BE49-F238E27FC236}">
                <a16:creationId xmlns:a16="http://schemas.microsoft.com/office/drawing/2014/main" id="{07F53B11-8AC7-5076-1739-6449B18273CD}"/>
              </a:ext>
            </a:extLst>
          </p:cNvPr>
          <p:cNvSpPr>
            <a:spLocks noGrp="1"/>
          </p:cNvSpPr>
          <p:nvPr>
            <p:ph type="ftr" sz="quarter" idx="12"/>
          </p:nvPr>
        </p:nvSpPr>
        <p:spPr/>
        <p:txBody>
          <a:bodyPr/>
          <a:lstStyle/>
          <a:p>
            <a:endParaRPr lang="da-DK" dirty="0"/>
          </a:p>
        </p:txBody>
      </p:sp>
    </p:spTree>
    <p:extLst>
      <p:ext uri="{BB962C8B-B14F-4D97-AF65-F5344CB8AC3E}">
        <p14:creationId xmlns:p14="http://schemas.microsoft.com/office/powerpoint/2010/main" val="303501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med billede ">
    <p:bg>
      <p:bgRef idx="1001">
        <a:schemeClr val="bg1"/>
      </p:bgRef>
    </p:bg>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B97C4516-588C-403E-B742-5FE6AD05CE48}"/>
              </a:ext>
            </a:extLst>
          </p:cNvPr>
          <p:cNvSpPr>
            <a:spLocks noGrp="1"/>
          </p:cNvSpPr>
          <p:nvPr>
            <p:ph type="dt" sz="half" idx="15"/>
          </p:nvPr>
        </p:nvSpPr>
        <p:spPr>
          <a:xfrm>
            <a:off x="0" y="6858000"/>
            <a:ext cx="0" cy="0"/>
          </a:xfrm>
        </p:spPr>
        <p:txBody>
          <a:bodyPr/>
          <a:lstStyle>
            <a:lvl1pPr>
              <a:defRPr sz="100">
                <a:noFill/>
              </a:defRPr>
            </a:lvl1pPr>
          </a:lstStyle>
          <a:p>
            <a:fld id="{1B97B9F9-4ACA-46AD-9928-D72A713C27B3}" type="datetime2">
              <a:rPr lang="da-DK" smtClean="0"/>
              <a:t>17. juni 2026</a:t>
            </a:fld>
            <a:endParaRPr lang="da-DK" dirty="0"/>
          </a:p>
        </p:txBody>
      </p:sp>
      <p:sp>
        <p:nvSpPr>
          <p:cNvPr id="9" name="Footer Placeholder 8" hidden="1">
            <a:extLst>
              <a:ext uri="{FF2B5EF4-FFF2-40B4-BE49-F238E27FC236}">
                <a16:creationId xmlns:a16="http://schemas.microsoft.com/office/drawing/2014/main" id="{44DE875E-CE70-411F-B255-D516DBDF494D}"/>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1" name="Slide Number Placeholder 10" hidden="1">
            <a:extLst>
              <a:ext uri="{FF2B5EF4-FFF2-40B4-BE49-F238E27FC236}">
                <a16:creationId xmlns:a16="http://schemas.microsoft.com/office/drawing/2014/main" id="{17C46E79-ABB1-4BD8-AB72-6E0E6DE2D73A}"/>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Overlay">
            <a:extLst>
              <a:ext uri="{FF2B5EF4-FFF2-40B4-BE49-F238E27FC236}">
                <a16:creationId xmlns:a16="http://schemas.microsoft.com/office/drawing/2014/main" id="{E9A043C5-482C-6830-A31D-94665CF5BA82}"/>
              </a:ext>
            </a:extLst>
          </p:cNvPr>
          <p:cNvSpPr>
            <a:spLocks noGrp="1"/>
          </p:cNvSpPr>
          <p:nvPr>
            <p:ph type="body" sz="quarter" idx="21"/>
          </p:nvPr>
        </p:nvSpPr>
        <p:spPr>
          <a:xfrm>
            <a:off x="-2" y="0"/>
            <a:ext cx="12192001" cy="6858000"/>
          </a:xfrm>
          <a:solidFill>
            <a:schemeClr val="bg1">
              <a:alpha val="55000"/>
            </a:schemeClr>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4" name="Krone Placeholder 9">
            <a:extLst>
              <a:ext uri="{FF2B5EF4-FFF2-40B4-BE49-F238E27FC236}">
                <a16:creationId xmlns:a16="http://schemas.microsoft.com/office/drawing/2014/main" id="{690D67BA-A745-4DBF-B8E5-8DA6DAF34646}"/>
              </a:ext>
            </a:extLst>
          </p:cNvPr>
          <p:cNvSpPr>
            <a:spLocks noGrp="1"/>
          </p:cNvSpPr>
          <p:nvPr>
            <p:ph type="body" sz="quarter" idx="20" hasCustomPrompt="1"/>
          </p:nvPr>
        </p:nvSpPr>
        <p:spPr>
          <a:xfrm>
            <a:off x="8128000" y="2740444"/>
            <a:ext cx="3251200" cy="2898356"/>
          </a:xfrm>
          <a:blipFill>
            <a:blip r:embed="rId2">
              <a:extLst>
                <a:ext uri="{96DAC541-7B7A-43D3-8B79-37D633B846F1}">
                  <asvg:svgBlip xmlns:asvg="http://schemas.microsoft.com/office/drawing/2016/SVG/main" r:embed="rId3"/>
                </a:ext>
              </a:extLst>
            </a:blip>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8" name="Picture Placeholder 7"/>
          <p:cNvSpPr>
            <a:spLocks noGrp="1"/>
          </p:cNvSpPr>
          <p:nvPr>
            <p:ph type="pic" sz="quarter" idx="13" hasCustomPrompt="1"/>
          </p:nvPr>
        </p:nvSpPr>
        <p:spPr>
          <a:xfrm>
            <a:off x="-2" y="-1"/>
            <a:ext cx="12193201" cy="6861600"/>
          </a:xfrm>
        </p:spPr>
        <p:txBody>
          <a:bodyPr lIns="144000" tIns="108000"/>
          <a:lstStyle>
            <a:lvl1pPr marL="0" indent="0" algn="ctr">
              <a:buNone/>
              <a:defRPr sz="1600"/>
            </a:lvl1pPr>
          </a:lstStyle>
          <a:p>
            <a:r>
              <a:rPr lang="da-DK" dirty="0"/>
              <a:t>Klik på rammen for at indsætte billede ved at gå i fanen Indsæt, billeder. Højreklik på billedet og Placer bagerst</a:t>
            </a:r>
          </a:p>
        </p:txBody>
      </p:sp>
      <p:sp>
        <p:nvSpPr>
          <p:cNvPr id="4" name="Title 1">
            <a:extLst>
              <a:ext uri="{FF2B5EF4-FFF2-40B4-BE49-F238E27FC236}">
                <a16:creationId xmlns:a16="http://schemas.microsoft.com/office/drawing/2014/main" id="{1F091727-AF12-7198-9712-7046A78DDFD8}"/>
              </a:ext>
            </a:extLst>
          </p:cNvPr>
          <p:cNvSpPr>
            <a:spLocks noGrp="1"/>
          </p:cNvSpPr>
          <p:nvPr>
            <p:ph type="ctrTitle" hasCustomPrompt="1"/>
          </p:nvPr>
        </p:nvSpPr>
        <p:spPr bwMode="white">
          <a:xfrm>
            <a:off x="812799" y="2031999"/>
            <a:ext cx="7315201" cy="1886400"/>
          </a:xfrm>
        </p:spPr>
        <p:txBody>
          <a:bodyPr anchor="t" anchorCtr="0"/>
          <a:lstStyle>
            <a:lvl1pPr algn="l">
              <a:defRPr sz="4200">
                <a:solidFill>
                  <a:schemeClr val="tx1"/>
                </a:solidFill>
              </a:defRPr>
            </a:lvl1pPr>
          </a:lstStyle>
          <a:p>
            <a:r>
              <a:rPr lang="da-DK" dirty="0"/>
              <a:t>Klik for at tilføje titel.</a:t>
            </a:r>
            <a:br>
              <a:rPr lang="da-DK" dirty="0"/>
            </a:br>
            <a:r>
              <a:rPr lang="da-DK" dirty="0"/>
              <a:t>OBS: Teksten må IKKE gå ind over kronen</a:t>
            </a:r>
          </a:p>
        </p:txBody>
      </p:sp>
      <p:sp>
        <p:nvSpPr>
          <p:cNvPr id="5" name="Subtitle 2">
            <a:extLst>
              <a:ext uri="{FF2B5EF4-FFF2-40B4-BE49-F238E27FC236}">
                <a16:creationId xmlns:a16="http://schemas.microsoft.com/office/drawing/2014/main" id="{E7130A6D-1077-5B59-3D96-367B90401936}"/>
              </a:ext>
            </a:extLst>
          </p:cNvPr>
          <p:cNvSpPr>
            <a:spLocks noGrp="1"/>
          </p:cNvSpPr>
          <p:nvPr>
            <p:ph type="subTitle" idx="1" hasCustomPrompt="1"/>
          </p:nvPr>
        </p:nvSpPr>
        <p:spPr bwMode="white">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B293B8D1-ABA4-FBC9-48C5-C1E94A30B38F}"/>
              </a:ext>
            </a:extLst>
          </p:cNvPr>
          <p:cNvSpPr>
            <a:spLocks noGrp="1"/>
          </p:cNvSpPr>
          <p:nvPr>
            <p:ph type="body" sz="quarter" idx="18" hasCustomPrompt="1"/>
          </p:nvPr>
        </p:nvSpPr>
        <p:spPr bwMode="white">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2" name="Pladsholder til tekst 7">
            <a:extLst>
              <a:ext uri="{FF2B5EF4-FFF2-40B4-BE49-F238E27FC236}">
                <a16:creationId xmlns:a16="http://schemas.microsoft.com/office/drawing/2014/main" id="{1D133F85-99F6-F4F0-9F10-6764780DE79D}"/>
              </a:ext>
            </a:extLst>
          </p:cNvPr>
          <p:cNvSpPr>
            <a:spLocks noGrp="1"/>
          </p:cNvSpPr>
          <p:nvPr>
            <p:ph type="body" sz="quarter" idx="19" hasCustomPrompt="1"/>
          </p:nvPr>
        </p:nvSpPr>
        <p:spPr bwMode="white">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13" name="Logo RGB" hidden="1">
            <a:extLst>
              <a:ext uri="{FF2B5EF4-FFF2-40B4-BE49-F238E27FC236}">
                <a16:creationId xmlns:a16="http://schemas.microsoft.com/office/drawing/2014/main" id="{12E5B32F-ADE0-0BE7-A4FD-05CBB58D7325}"/>
              </a:ext>
            </a:extLst>
          </p:cNvPr>
          <p:cNvPicPr>
            <a:picLocks noChangeAspect="1"/>
          </p:cNvPicPr>
          <p:nvPr userDrawn="1"/>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406400" y="406400"/>
            <a:ext cx="1590085" cy="806400"/>
          </a:xfrm>
          <a:prstGeom prst="rect">
            <a:avLst/>
          </a:prstGeom>
        </p:spPr>
      </p:pic>
      <p:sp>
        <p:nvSpPr>
          <p:cNvPr id="3" name="TextBox 2">
            <a:extLst>
              <a:ext uri="{FF2B5EF4-FFF2-40B4-BE49-F238E27FC236}">
                <a16:creationId xmlns:a16="http://schemas.microsoft.com/office/drawing/2014/main" id="{AAD87D64-1D5E-0CAB-BB21-DDD649A63D18}"/>
              </a:ext>
            </a:extLst>
          </p:cNvPr>
          <p:cNvSpPr txBox="1"/>
          <p:nvPr userDrawn="1"/>
        </p:nvSpPr>
        <p:spPr>
          <a:xfrm>
            <a:off x="-2743200" y="3807108"/>
            <a:ext cx="2595600" cy="3112222"/>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Udskift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Nulstil slide for at få billedet øverst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 og vælg ”Skift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Indsæt dit ønskede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Justér evt. det mørke filter igen</a:t>
            </a:r>
          </a:p>
        </p:txBody>
      </p:sp>
      <p:sp>
        <p:nvSpPr>
          <p:cNvPr id="18" name="TextBox 17">
            <a:extLst>
              <a:ext uri="{FF2B5EF4-FFF2-40B4-BE49-F238E27FC236}">
                <a16:creationId xmlns:a16="http://schemas.microsoft.com/office/drawing/2014/main" id="{CAE0B00E-0867-6C07-51F2-15F772B9BA13}"/>
              </a:ext>
            </a:extLst>
          </p:cNvPr>
          <p:cNvSpPr txBox="1"/>
          <p:nvPr userDrawn="1"/>
        </p:nvSpPr>
        <p:spPr>
          <a:xfrm>
            <a:off x="-2743200" y="0"/>
            <a:ext cx="2597097" cy="3616975"/>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Indsæt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Klik på billedpladsholderens ramme, klik på fane Indsæt/ Billeder </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Mørkt filter og kronen bliver synlige. Ønsker du mørkere eller lysere filter, klik på filterets ramme, vælg </a:t>
            </a:r>
            <a:r>
              <a:rPr lang="da-DK" sz="1200" b="1" dirty="0">
                <a:solidFill>
                  <a:schemeClr val="bg1"/>
                </a:solidFill>
              </a:rPr>
              <a:t>Formater figur</a:t>
            </a:r>
            <a:r>
              <a:rPr lang="da-DK" sz="1200" b="0" dirty="0">
                <a:solidFill>
                  <a:schemeClr val="bg1"/>
                </a:solidFill>
              </a:rPr>
              <a:t> og justér </a:t>
            </a:r>
            <a:r>
              <a:rPr lang="da-DK" sz="1200" b="1" dirty="0">
                <a:solidFill>
                  <a:schemeClr val="bg1"/>
                </a:solidFill>
              </a:rPr>
              <a:t>Gennemsigtighed</a:t>
            </a:r>
            <a:r>
              <a:rPr lang="da-DK" sz="1200" b="0" dirty="0">
                <a:solidFill>
                  <a:schemeClr val="bg1"/>
                </a:solidFill>
              </a:rPr>
              <a:t>, mere end 45% for lysere, eller mindre end 45% for mørkere</a:t>
            </a:r>
          </a:p>
        </p:txBody>
      </p:sp>
      <p:pic>
        <p:nvPicPr>
          <p:cNvPr id="16" name="Billede 15">
            <a:extLst>
              <a:ext uri="{FF2B5EF4-FFF2-40B4-BE49-F238E27FC236}">
                <a16:creationId xmlns:a16="http://schemas.microsoft.com/office/drawing/2014/main" id="{35D7A3DE-D8EC-4919-A09B-7B8A6529F6C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9846" y="410550"/>
            <a:ext cx="2489937" cy="806400"/>
          </a:xfrm>
          <a:prstGeom prst="rect">
            <a:avLst/>
          </a:prstGeom>
        </p:spPr>
      </p:pic>
    </p:spTree>
    <p:extLst>
      <p:ext uri="{BB962C8B-B14F-4D97-AF65-F5344CB8AC3E}">
        <p14:creationId xmlns:p14="http://schemas.microsoft.com/office/powerpoint/2010/main" val="361875667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ks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CC08F898-F5D5-444B-9BDD-262F8E142DD6}" type="datetime2">
              <a:rPr lang="da-DK" smtClean="0"/>
              <a:t>17. juni 2026</a:t>
            </a:fld>
            <a:endParaRPr lang="da-DK" dirty="0"/>
          </a:p>
        </p:txBody>
      </p:sp>
      <p:sp>
        <p:nvSpPr>
          <p:cNvPr id="5" name="Footer Placeholder 4">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4" name="Picture Placeholder 13">
            <a:extLst>
              <a:ext uri="{FF2B5EF4-FFF2-40B4-BE49-F238E27FC236}">
                <a16:creationId xmlns:a16="http://schemas.microsoft.com/office/drawing/2014/main" id="{FBDD3744-46F2-736A-4038-673D1FF9CD30}"/>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63958C5-3660-498E-C474-E4688C827C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3313FA27-C7FC-F21E-37A1-4C534FB1614F}"/>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8C9EFC75-2144-FB95-5D8B-93B278ACA065}"/>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0055D355-8362-BFF1-4109-3CA246F1B378}"/>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1" name="Picture Placeholder 13">
            <a:extLst>
              <a:ext uri="{FF2B5EF4-FFF2-40B4-BE49-F238E27FC236}">
                <a16:creationId xmlns:a16="http://schemas.microsoft.com/office/drawing/2014/main" id="{5CB24E14-2071-2332-7A3A-AABB21F221B4}"/>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92094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ks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C78E449-52C4-419F-BF2A-B4CAC5A3BB5A}" type="datetime2">
              <a:rPr lang="da-DK" smtClean="0"/>
              <a:t>17. juni 2026</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6AFB7260-F6A1-518D-922E-C1F91F5422BB}"/>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410DAD18-2D9C-095F-ED03-227974DB46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70BBCC0-FFF0-AE9E-069A-EFAAA2F857E9}"/>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0BD158B6-7CA3-DCD4-B081-282D806B3C8A}"/>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F83F36D7-893F-B4F4-8B80-2D93D02F745A}"/>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14195EBC-C6A3-C244-9438-FD466D7C479E}"/>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 slidet</a:t>
            </a:r>
            <a:br>
              <a:rPr lang="da-DK" dirty="0"/>
            </a:br>
            <a:r>
              <a:rPr lang="da-DK" dirty="0"/>
              <a:t>Klik på rammen, indsæt kopieret ikon</a:t>
            </a:r>
          </a:p>
        </p:txBody>
      </p:sp>
    </p:spTree>
    <p:extLst>
      <p:ext uri="{BB962C8B-B14F-4D97-AF65-F5344CB8AC3E}">
        <p14:creationId xmlns:p14="http://schemas.microsoft.com/office/powerpoint/2010/main" val="40307952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re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2AAB6B5-F5C7-408B-9709-4C53457FBDFA}" type="datetime2">
              <a:rPr lang="da-DK" smtClean="0"/>
              <a:t>17. juni 2026</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799"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799"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2" y="2333907"/>
            <a:ext cx="4876796"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1" y="2855988"/>
            <a:ext cx="4876796"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F9AE0B24-E915-39D2-2DE8-35F994FA84E9}"/>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658B0E6D-49DE-700B-C592-21C1345FFD53}"/>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874686F1-6C8F-FDF6-53A2-0D0AE16737DD}"/>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C9955AC5-7D8F-5CA1-9B25-5F29D4CFEB68}"/>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1646896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re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D95A20B-37E7-4479-832B-C5F11AB38E74}" type="datetime2">
              <a:rPr lang="da-DK" smtClean="0"/>
              <a:t>17. juni 2026</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800" y="2333907"/>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800" y="2855988"/>
            <a:ext cx="4876800"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1"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0"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Picture Placeholder 13">
            <a:extLst>
              <a:ext uri="{FF2B5EF4-FFF2-40B4-BE49-F238E27FC236}">
                <a16:creationId xmlns:a16="http://schemas.microsoft.com/office/drawing/2014/main" id="{68621FBE-5890-97CB-8BA9-B8FA6950AB68}"/>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5" name="Picture Placeholder 13">
            <a:extLst>
              <a:ext uri="{FF2B5EF4-FFF2-40B4-BE49-F238E27FC236}">
                <a16:creationId xmlns:a16="http://schemas.microsoft.com/office/drawing/2014/main" id="{DF004D78-34EF-9BB4-6AD3-2B4CFF6ECF4A}"/>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7" name="Picture Placeholder 13">
            <a:extLst>
              <a:ext uri="{FF2B5EF4-FFF2-40B4-BE49-F238E27FC236}">
                <a16:creationId xmlns:a16="http://schemas.microsoft.com/office/drawing/2014/main" id="{B218BD22-6CBD-04D5-B0CF-0A584185B099}"/>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8" name="Picture Placeholder 13">
            <a:extLst>
              <a:ext uri="{FF2B5EF4-FFF2-40B4-BE49-F238E27FC236}">
                <a16:creationId xmlns:a16="http://schemas.microsoft.com/office/drawing/2014/main" id="{985F7E51-6DBB-3B3C-3093-61398E85547F}"/>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2191966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re store ikoner og tekst A">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BA54B768-82EF-4BFD-9802-8C9CE1E3FD26}" type="datetime2">
              <a:rPr lang="da-DK" smtClean="0"/>
              <a:t>17. juni 2026</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6" name="Oval 1">
            <a:extLst>
              <a:ext uri="{FF2B5EF4-FFF2-40B4-BE49-F238E27FC236}">
                <a16:creationId xmlns:a16="http://schemas.microsoft.com/office/drawing/2014/main" id="{ED025F6D-09DE-E1DE-2E53-439788978641}"/>
              </a:ext>
            </a:extLst>
          </p:cNvPr>
          <p:cNvSpPr>
            <a:spLocks noChangeAspect="1"/>
          </p:cNvSpPr>
          <p:nvPr userDrawn="1"/>
        </p:nvSpPr>
        <p:spPr>
          <a:xfrm>
            <a:off x="780208"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7" name="Oval 2">
            <a:extLst>
              <a:ext uri="{FF2B5EF4-FFF2-40B4-BE49-F238E27FC236}">
                <a16:creationId xmlns:a16="http://schemas.microsoft.com/office/drawing/2014/main" id="{30DA3A5D-CAB3-F691-88B6-07A6A0840A33}"/>
              </a:ext>
            </a:extLst>
          </p:cNvPr>
          <p:cNvSpPr>
            <a:spLocks noChangeAspect="1"/>
          </p:cNvSpPr>
          <p:nvPr userDrawn="1"/>
        </p:nvSpPr>
        <p:spPr>
          <a:xfrm>
            <a:off x="4064000"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4" name="Oval 3">
            <a:extLst>
              <a:ext uri="{FF2B5EF4-FFF2-40B4-BE49-F238E27FC236}">
                <a16:creationId xmlns:a16="http://schemas.microsoft.com/office/drawing/2014/main" id="{44E5DE94-19D8-7D67-53AE-EE202D7F232B}"/>
              </a:ext>
            </a:extLst>
          </p:cNvPr>
          <p:cNvSpPr>
            <a:spLocks noChangeAspect="1"/>
          </p:cNvSpPr>
          <p:nvPr userDrawn="1"/>
        </p:nvSpPr>
        <p:spPr>
          <a:xfrm>
            <a:off x="7315203"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BF064E85-ED43-3C2C-F87F-C10D5C29CAD8}"/>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ECD427E1-482E-1D81-6F3C-085675DBF06B}"/>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40BB1AF8-0897-C93F-92AB-618BED491F6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7215887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store ikoner og tekst B">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A7EE689-9D27-710F-B89D-A3EFE67B70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Oval 1">
            <a:extLst>
              <a:ext uri="{FF2B5EF4-FFF2-40B4-BE49-F238E27FC236}">
                <a16:creationId xmlns:a16="http://schemas.microsoft.com/office/drawing/2014/main" id="{E7A51AB7-012C-EFB1-203C-AC37D25F7D79}"/>
              </a:ext>
            </a:extLst>
          </p:cNvPr>
          <p:cNvSpPr>
            <a:spLocks noChangeAspect="1"/>
          </p:cNvSpPr>
          <p:nvPr userDrawn="1"/>
        </p:nvSpPr>
        <p:spPr>
          <a:xfrm>
            <a:off x="8132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6" name="Oval 2">
            <a:extLst>
              <a:ext uri="{FF2B5EF4-FFF2-40B4-BE49-F238E27FC236}">
                <a16:creationId xmlns:a16="http://schemas.microsoft.com/office/drawing/2014/main" id="{3C564169-3F84-DE0A-2D08-8AACC76039F8}"/>
              </a:ext>
            </a:extLst>
          </p:cNvPr>
          <p:cNvSpPr>
            <a:spLocks noChangeAspect="1"/>
          </p:cNvSpPr>
          <p:nvPr userDrawn="1"/>
        </p:nvSpPr>
        <p:spPr>
          <a:xfrm>
            <a:off x="40640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7" name="Oval 3">
            <a:extLst>
              <a:ext uri="{FF2B5EF4-FFF2-40B4-BE49-F238E27FC236}">
                <a16:creationId xmlns:a16="http://schemas.microsoft.com/office/drawing/2014/main" id="{A0C5FF2D-F2F4-4FDD-5603-652B424F5A17}"/>
              </a:ext>
            </a:extLst>
          </p:cNvPr>
          <p:cNvSpPr>
            <a:spLocks noChangeAspect="1"/>
          </p:cNvSpPr>
          <p:nvPr userDrawn="1"/>
        </p:nvSpPr>
        <p:spPr>
          <a:xfrm>
            <a:off x="7315203"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5E7023B2-31E6-4746-AB4C-BCD90CBA0130}" type="datetime2">
              <a:rPr lang="da-DK" smtClean="0"/>
              <a:t>17. juni 2026</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0704B4FD-B023-3CFD-725B-17F74B00FD36}"/>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59949894-2196-BD5D-1FE3-BC8BD182D7C9}"/>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8CC8A025-9457-A328-0794-42B73FAF7FB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31561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un oversk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BCB9-EF2E-470C-9EE7-EF220DB3612D}"/>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40169EEB-5B02-4B75-ABB0-8FF564EA8BE7}"/>
              </a:ext>
            </a:extLst>
          </p:cNvPr>
          <p:cNvSpPr>
            <a:spLocks noGrp="1"/>
          </p:cNvSpPr>
          <p:nvPr>
            <p:ph type="dt" sz="half" idx="10"/>
          </p:nvPr>
        </p:nvSpPr>
        <p:spPr/>
        <p:txBody>
          <a:bodyPr/>
          <a:lstStyle/>
          <a:p>
            <a:fld id="{4A3C8DFB-3355-4659-9ED7-DAC70A73CE6A}" type="datetime2">
              <a:rPr lang="da-DK" smtClean="0"/>
              <a:t>17. juni 2026</a:t>
            </a:fld>
            <a:endParaRPr lang="da-DK" dirty="0"/>
          </a:p>
        </p:txBody>
      </p:sp>
      <p:sp>
        <p:nvSpPr>
          <p:cNvPr id="4" name="Footer Placeholder 3" hidden="1">
            <a:extLst>
              <a:ext uri="{FF2B5EF4-FFF2-40B4-BE49-F238E27FC236}">
                <a16:creationId xmlns:a16="http://schemas.microsoft.com/office/drawing/2014/main" id="{B2E9BD92-B04F-449B-9B60-A6209A4F91B2}"/>
              </a:ext>
            </a:extLst>
          </p:cNvPr>
          <p:cNvSpPr>
            <a:spLocks noGrp="1"/>
          </p:cNvSpPr>
          <p:nvPr>
            <p:ph type="ftr" sz="quarter" idx="11"/>
          </p:nvPr>
        </p:nvSpPr>
        <p:spPr/>
        <p:txBody>
          <a:bodyPr/>
          <a:lstStyle/>
          <a:p>
            <a:endParaRPr lang="da-DK" dirty="0"/>
          </a:p>
        </p:txBody>
      </p:sp>
      <p:sp>
        <p:nvSpPr>
          <p:cNvPr id="5" name="Slide Number Placeholder 4">
            <a:extLst>
              <a:ext uri="{FF2B5EF4-FFF2-40B4-BE49-F238E27FC236}">
                <a16:creationId xmlns:a16="http://schemas.microsoft.com/office/drawing/2014/main" id="{16D7F971-40C1-4E91-93E4-6F358578743E}"/>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50888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17. juni 2026</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8439488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Tom">
    <p:bg>
      <p:bgPr>
        <a:solidFill>
          <a:srgbClr val="003087"/>
        </a:solidFill>
        <a:effectLst/>
      </p:bgPr>
    </p:bg>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17. juni 2026</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2" name="Rektangel 1"/>
          <p:cNvSpPr/>
          <p:nvPr userDrawn="1"/>
        </p:nvSpPr>
        <p:spPr>
          <a:xfrm>
            <a:off x="0" y="6276975"/>
            <a:ext cx="2524125" cy="581025"/>
          </a:xfrm>
          <a:prstGeom prst="rect">
            <a:avLst/>
          </a:prstGeom>
          <a:solidFill>
            <a:srgbClr val="003087"/>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t">
            <a:noAutofit/>
          </a:bodyPr>
          <a:lstStyle/>
          <a:p>
            <a:pPr algn="l"/>
            <a:endParaRPr lang="da-DK" sz="1600" spc="-10" baseline="0" dirty="0" err="1">
              <a:solidFill>
                <a:schemeClr val="accent1"/>
              </a:solidFill>
            </a:endParaRPr>
          </a:p>
        </p:txBody>
      </p:sp>
      <p:sp>
        <p:nvSpPr>
          <p:cNvPr id="10"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bg1"/>
                </a:solidFill>
              </a:defRPr>
            </a:lvl1pPr>
          </a:lstStyle>
          <a:p>
            <a:fld id="{24C8C45C-947F-4981-8B3F-4F32E973C901}" type="slidenum">
              <a:rPr lang="da-DK" smtClean="0"/>
              <a:pPr/>
              <a:t>‹nr.›</a:t>
            </a:fld>
            <a:endParaRPr lang="da-DK" dirty="0"/>
          </a:p>
        </p:txBody>
      </p:sp>
      <p:pic>
        <p:nvPicPr>
          <p:cNvPr id="11" name="Billede 10"/>
          <p:cNvPicPr>
            <a:picLocks noChangeAspect="1"/>
          </p:cNvPicPr>
          <p:nvPr userDrawn="1"/>
        </p:nvPicPr>
        <p:blipFill rotWithShape="1">
          <a:blip r:embed="rId2" cstate="hqprint">
            <a:extLst>
              <a:ext uri="{28A0092B-C50C-407E-A947-70E740481C1C}">
                <a14:useLocalDpi xmlns:a14="http://schemas.microsoft.com/office/drawing/2010/main" val="0"/>
              </a:ext>
            </a:extLst>
          </a:blip>
          <a:srcRect l="10441" t="35305" r="11195" b="37523"/>
          <a:stretch/>
        </p:blipFill>
        <p:spPr>
          <a:xfrm>
            <a:off x="404813" y="6297883"/>
            <a:ext cx="2059032" cy="339705"/>
          </a:xfrm>
          <a:prstGeom prst="rect">
            <a:avLst/>
          </a:prstGeom>
        </p:spPr>
      </p:pic>
    </p:spTree>
    <p:extLst>
      <p:ext uri="{BB962C8B-B14F-4D97-AF65-F5344CB8AC3E}">
        <p14:creationId xmlns:p14="http://schemas.microsoft.com/office/powerpoint/2010/main" val="1834856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fslutning">
    <p:spTree>
      <p:nvGrpSpPr>
        <p:cNvPr id="1" name=""/>
        <p:cNvGrpSpPr/>
        <p:nvPr/>
      </p:nvGrpSpPr>
      <p:grpSpPr>
        <a:xfrm>
          <a:off x="0" y="0"/>
          <a:ext cx="0" cy="0"/>
          <a:chOff x="0" y="0"/>
          <a:chExt cx="0" cy="0"/>
        </a:xfrm>
      </p:grpSpPr>
      <p:sp>
        <p:nvSpPr>
          <p:cNvPr id="20" name="Title Placeholder 1">
            <a:extLst>
              <a:ext uri="{FF2B5EF4-FFF2-40B4-BE49-F238E27FC236}">
                <a16:creationId xmlns:a16="http://schemas.microsoft.com/office/drawing/2014/main" id="{6F066AF5-6029-1709-3A20-48E6D1FEEDEC}"/>
              </a:ext>
            </a:extLst>
          </p:cNvPr>
          <p:cNvSpPr>
            <a:spLocks noGrp="1"/>
          </p:cNvSpPr>
          <p:nvPr>
            <p:ph type="title" hasCustomPrompt="1"/>
          </p:nvPr>
        </p:nvSpPr>
        <p:spPr>
          <a:xfrm>
            <a:off x="812800" y="2032000"/>
            <a:ext cx="7315200" cy="1085649"/>
          </a:xfrm>
          <a:prstGeom prst="rect">
            <a:avLst/>
          </a:prstGeom>
        </p:spPr>
        <p:txBody>
          <a:bodyPr vert="horz" lIns="0" tIns="0" rIns="194400" bIns="0" rtlCol="0" anchor="t">
            <a:noAutofit/>
          </a:bodyPr>
          <a:lstStyle>
            <a:lvl1pPr>
              <a:defRPr sz="4200">
                <a:solidFill>
                  <a:schemeClr val="accent1"/>
                </a:solidFill>
              </a:defRPr>
            </a:lvl1pPr>
          </a:lstStyle>
          <a:p>
            <a:r>
              <a:rPr lang="da-DK" dirty="0">
                <a:effectLst/>
              </a:rPr>
              <a:t>Skriv fx: Tak for i dag</a:t>
            </a:r>
            <a:endParaRPr lang="da-DK" dirty="0"/>
          </a:p>
        </p:txBody>
      </p:sp>
      <p:sp>
        <p:nvSpPr>
          <p:cNvPr id="36" name="Text Placeholder 5">
            <a:extLst>
              <a:ext uri="{FF2B5EF4-FFF2-40B4-BE49-F238E27FC236}">
                <a16:creationId xmlns:a16="http://schemas.microsoft.com/office/drawing/2014/main" id="{EB3F7EF8-2B20-4958-9792-9750B64D4278}"/>
              </a:ext>
            </a:extLst>
          </p:cNvPr>
          <p:cNvSpPr>
            <a:spLocks noGrp="1"/>
          </p:cNvSpPr>
          <p:nvPr>
            <p:ph type="body" sz="quarter" idx="12" hasCustomPrompt="1"/>
          </p:nvPr>
        </p:nvSpPr>
        <p:spPr>
          <a:xfrm>
            <a:off x="812800" y="3254021"/>
            <a:ext cx="7316186" cy="528181"/>
          </a:xfrm>
        </p:spPr>
        <p:txBody>
          <a:bodyPr/>
          <a:lstStyle>
            <a:lvl1pPr marL="0" indent="0">
              <a:lnSpc>
                <a:spcPct val="80000"/>
              </a:lnSpc>
              <a:buNone/>
              <a:defRPr/>
            </a:lvl1pPr>
          </a:lstStyle>
          <a:p>
            <a:pPr lvl="0"/>
            <a:r>
              <a:rPr lang="da-DK" dirty="0"/>
              <a:t>Klik for at tilføje ekstra tekst til at supplere overskriften</a:t>
            </a:r>
          </a:p>
        </p:txBody>
      </p:sp>
      <p:sp>
        <p:nvSpPr>
          <p:cNvPr id="38" name="Text Placeholder 7">
            <a:extLst>
              <a:ext uri="{FF2B5EF4-FFF2-40B4-BE49-F238E27FC236}">
                <a16:creationId xmlns:a16="http://schemas.microsoft.com/office/drawing/2014/main" id="{68988A66-B42E-E0AC-041B-13CC2123F141}"/>
              </a:ext>
            </a:extLst>
          </p:cNvPr>
          <p:cNvSpPr>
            <a:spLocks noGrp="1"/>
          </p:cNvSpPr>
          <p:nvPr>
            <p:ph type="body" sz="quarter" idx="13" hasCustomPrompt="1"/>
          </p:nvPr>
        </p:nvSpPr>
        <p:spPr>
          <a:xfrm>
            <a:off x="812395" y="4411366"/>
            <a:ext cx="4064405" cy="180000"/>
          </a:xfrm>
        </p:spPr>
        <p:txBody>
          <a:bodyPr anchor="b" anchorCtr="0">
            <a:noAutofit/>
          </a:bodyPr>
          <a:lstStyle>
            <a:lvl1pPr marL="0" indent="0">
              <a:buNone/>
              <a:defRPr sz="1200"/>
            </a:lvl1pPr>
          </a:lstStyle>
          <a:p>
            <a:pPr lvl="0"/>
            <a:r>
              <a:rPr lang="da-DK" noProof="0" dirty="0"/>
              <a:t>Klik for at tilføje fornavn, efternavn</a:t>
            </a:r>
          </a:p>
        </p:txBody>
      </p:sp>
      <p:sp>
        <p:nvSpPr>
          <p:cNvPr id="2" name="Text Placeholder 9">
            <a:extLst>
              <a:ext uri="{FF2B5EF4-FFF2-40B4-BE49-F238E27FC236}">
                <a16:creationId xmlns:a16="http://schemas.microsoft.com/office/drawing/2014/main" id="{816FCBC4-BA5C-FCD8-0DBF-59A04C6DBA19}"/>
              </a:ext>
            </a:extLst>
          </p:cNvPr>
          <p:cNvSpPr>
            <a:spLocks noGrp="1"/>
          </p:cNvSpPr>
          <p:nvPr>
            <p:ph type="body" sz="quarter" idx="15" hasCustomPrompt="1"/>
          </p:nvPr>
        </p:nvSpPr>
        <p:spPr>
          <a:xfrm>
            <a:off x="812395" y="4619173"/>
            <a:ext cx="4064405" cy="180000"/>
          </a:xfrm>
        </p:spPr>
        <p:txBody>
          <a:bodyPr>
            <a:noAutofit/>
          </a:bodyPr>
          <a:lstStyle>
            <a:lvl1pPr marL="0" indent="0">
              <a:buNone/>
              <a:defRPr sz="1200">
                <a:solidFill>
                  <a:schemeClr val="tx1">
                    <a:lumMod val="50000"/>
                    <a:lumOff val="50000"/>
                  </a:schemeClr>
                </a:solidFill>
              </a:defRPr>
            </a:lvl1pPr>
          </a:lstStyle>
          <a:p>
            <a:pPr lvl="0"/>
            <a:r>
              <a:rPr lang="da-DK" noProof="0" dirty="0"/>
              <a:t>Klik for at tilføje stilling</a:t>
            </a:r>
          </a:p>
        </p:txBody>
      </p:sp>
      <p:sp>
        <p:nvSpPr>
          <p:cNvPr id="3" name="Text Placeholder 11">
            <a:extLst>
              <a:ext uri="{FF2B5EF4-FFF2-40B4-BE49-F238E27FC236}">
                <a16:creationId xmlns:a16="http://schemas.microsoft.com/office/drawing/2014/main" id="{CED3786C-2238-F7D8-137B-EBE3508FFBCA}"/>
              </a:ext>
            </a:extLst>
          </p:cNvPr>
          <p:cNvSpPr>
            <a:spLocks noGrp="1"/>
          </p:cNvSpPr>
          <p:nvPr>
            <p:ph type="body" sz="quarter" idx="16" hasCustomPrompt="1"/>
          </p:nvPr>
        </p:nvSpPr>
        <p:spPr>
          <a:xfrm>
            <a:off x="812395" y="4993235"/>
            <a:ext cx="4064405" cy="180000"/>
          </a:xfrm>
        </p:spPr>
        <p:txBody>
          <a:bodyPr anchor="b" anchorCtr="0">
            <a:noAutofit/>
          </a:bodyPr>
          <a:lstStyle>
            <a:lvl1pPr marL="0" indent="0">
              <a:buNone/>
              <a:defRPr sz="1200"/>
            </a:lvl1pPr>
          </a:lstStyle>
          <a:p>
            <a:pPr lvl="0"/>
            <a:r>
              <a:rPr lang="da-DK" noProof="0" dirty="0"/>
              <a:t>Klik for at tilføje mail@bm.dk</a:t>
            </a:r>
          </a:p>
        </p:txBody>
      </p:sp>
      <p:sp>
        <p:nvSpPr>
          <p:cNvPr id="4" name="Text Placeholder 13">
            <a:extLst>
              <a:ext uri="{FF2B5EF4-FFF2-40B4-BE49-F238E27FC236}">
                <a16:creationId xmlns:a16="http://schemas.microsoft.com/office/drawing/2014/main" id="{B50BA853-A991-18CC-E829-93C1AEF7EFEB}"/>
              </a:ext>
            </a:extLst>
          </p:cNvPr>
          <p:cNvSpPr>
            <a:spLocks noGrp="1"/>
          </p:cNvSpPr>
          <p:nvPr>
            <p:ph type="body" sz="quarter" idx="17" hasCustomPrompt="1"/>
          </p:nvPr>
        </p:nvSpPr>
        <p:spPr>
          <a:xfrm>
            <a:off x="812395" y="5218459"/>
            <a:ext cx="4064405" cy="180000"/>
          </a:xfrm>
        </p:spPr>
        <p:txBody>
          <a:bodyPr>
            <a:noAutofit/>
          </a:bodyPr>
          <a:lstStyle>
            <a:lvl1pPr marL="0" indent="0">
              <a:buNone/>
              <a:defRPr sz="1200"/>
            </a:lvl1pPr>
          </a:lstStyle>
          <a:p>
            <a:pPr lvl="0"/>
            <a:r>
              <a:rPr lang="da-DK" noProof="0" dirty="0"/>
              <a:t>Klik for at tilføje +45 00 00 00 00</a:t>
            </a:r>
          </a:p>
        </p:txBody>
      </p:sp>
      <p:sp>
        <p:nvSpPr>
          <p:cNvPr id="40" name="Text Placeholder 15">
            <a:extLst>
              <a:ext uri="{FF2B5EF4-FFF2-40B4-BE49-F238E27FC236}">
                <a16:creationId xmlns:a16="http://schemas.microsoft.com/office/drawing/2014/main" id="{D1B06B06-88AB-865B-69A7-AE02379BCCEA}"/>
              </a:ext>
            </a:extLst>
          </p:cNvPr>
          <p:cNvSpPr>
            <a:spLocks noGrp="1"/>
          </p:cNvSpPr>
          <p:nvPr>
            <p:ph type="body" sz="quarter" idx="14" hasCustomPrompt="1"/>
          </p:nvPr>
        </p:nvSpPr>
        <p:spPr>
          <a:xfrm>
            <a:off x="812394" y="5864629"/>
            <a:ext cx="4064406" cy="180000"/>
          </a:xfrm>
        </p:spPr>
        <p:txBody>
          <a:bodyPr wrap="square">
            <a:noAutofit/>
          </a:bodyPr>
          <a:lstStyle>
            <a:lvl1pPr marL="0" indent="0">
              <a:buNone/>
              <a:defRPr sz="1200"/>
            </a:lvl1pPr>
          </a:lstStyle>
          <a:p>
            <a:pPr lvl="0"/>
            <a:r>
              <a:rPr lang="da-DK" dirty="0"/>
              <a:t>Klik for at tilføje dato, fx: ”1. januar 2023”</a:t>
            </a:r>
          </a:p>
        </p:txBody>
      </p:sp>
      <p:sp>
        <p:nvSpPr>
          <p:cNvPr id="12" name="Date Placeholder 11" hidden="1">
            <a:extLst>
              <a:ext uri="{FF2B5EF4-FFF2-40B4-BE49-F238E27FC236}">
                <a16:creationId xmlns:a16="http://schemas.microsoft.com/office/drawing/2014/main" id="{011723D4-0DF9-3E6B-6530-932E80764986}"/>
              </a:ext>
            </a:extLst>
          </p:cNvPr>
          <p:cNvSpPr>
            <a:spLocks noGrp="1"/>
          </p:cNvSpPr>
          <p:nvPr>
            <p:ph type="dt" sz="half" idx="18"/>
          </p:nvPr>
        </p:nvSpPr>
        <p:spPr/>
        <p:txBody>
          <a:bodyPr/>
          <a:lstStyle/>
          <a:p>
            <a:fld id="{6C7860DD-C0F3-424C-8394-002DB7A09D39}" type="datetime2">
              <a:rPr lang="da-DK" smtClean="0"/>
              <a:t>17. juni 2026</a:t>
            </a:fld>
            <a:endParaRPr lang="da-DK" dirty="0"/>
          </a:p>
        </p:txBody>
      </p:sp>
      <p:sp>
        <p:nvSpPr>
          <p:cNvPr id="13" name="Footer Placeholder 12" hidden="1">
            <a:extLst>
              <a:ext uri="{FF2B5EF4-FFF2-40B4-BE49-F238E27FC236}">
                <a16:creationId xmlns:a16="http://schemas.microsoft.com/office/drawing/2014/main" id="{63FC0650-7421-F726-0BEB-C260B3FB82C0}"/>
              </a:ext>
            </a:extLst>
          </p:cNvPr>
          <p:cNvSpPr>
            <a:spLocks noGrp="1"/>
          </p:cNvSpPr>
          <p:nvPr>
            <p:ph type="ftr" sz="quarter" idx="19"/>
          </p:nvPr>
        </p:nvSpPr>
        <p:spPr/>
        <p:txBody>
          <a:bodyPr/>
          <a:lstStyle/>
          <a:p>
            <a:endParaRPr lang="da-DK" dirty="0"/>
          </a:p>
        </p:txBody>
      </p:sp>
      <p:sp>
        <p:nvSpPr>
          <p:cNvPr id="14" name="Slide Number Placeholder 13">
            <a:extLst>
              <a:ext uri="{FF2B5EF4-FFF2-40B4-BE49-F238E27FC236}">
                <a16:creationId xmlns:a16="http://schemas.microsoft.com/office/drawing/2014/main" id="{58BDB077-B0BE-FAD2-AD98-E90F6BC61E13}"/>
              </a:ext>
            </a:extLst>
          </p:cNvPr>
          <p:cNvSpPr>
            <a:spLocks noGrp="1"/>
          </p:cNvSpPr>
          <p:nvPr>
            <p:ph type="sldNum" sz="quarter" idx="20"/>
          </p:nvPr>
        </p:nvSpPr>
        <p:spPr/>
        <p:txBody>
          <a:bodyPr/>
          <a:lstStyle/>
          <a:p>
            <a:fld id="{24C8C45C-947F-4981-8B3F-4F32E973C901}" type="slidenum">
              <a:rPr lang="da-DK" smtClean="0"/>
              <a:pPr/>
              <a:t>‹nr.›</a:t>
            </a:fld>
            <a:endParaRPr lang="da-DK" dirty="0"/>
          </a:p>
        </p:txBody>
      </p:sp>
      <p:pic>
        <p:nvPicPr>
          <p:cNvPr id="7" name="Graphic 6">
            <a:extLst>
              <a:ext uri="{FF2B5EF4-FFF2-40B4-BE49-F238E27FC236}">
                <a16:creationId xmlns:a16="http://schemas.microsoft.com/office/drawing/2014/main" id="{B523DA1E-3957-23ED-AE6A-9E625B8666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5" name="Billede 14">
            <a:extLst>
              <a:ext uri="{FF2B5EF4-FFF2-40B4-BE49-F238E27FC236}">
                <a16:creationId xmlns:a16="http://schemas.microsoft.com/office/drawing/2014/main" id="{64008EA0-0B8B-4E25-8F22-39B12A1E2F5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7599" y="409893"/>
            <a:ext cx="2495596" cy="806400"/>
          </a:xfrm>
          <a:prstGeom prst="rect">
            <a:avLst/>
          </a:prstGeom>
        </p:spPr>
      </p:pic>
    </p:spTree>
    <p:extLst>
      <p:ext uri="{BB962C8B-B14F-4D97-AF65-F5344CB8AC3E}">
        <p14:creationId xmlns:p14="http://schemas.microsoft.com/office/powerpoint/2010/main" val="258748557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E2706-87A9-DC95-346A-F7D524DE4DC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1429E5F2-0255-4760-9B2A-22AD360D02DE}"/>
              </a:ext>
            </a:extLst>
          </p:cNvPr>
          <p:cNvSpPr>
            <a:spLocks noGrp="1"/>
          </p:cNvSpPr>
          <p:nvPr>
            <p:ph type="dt" sz="half" idx="15"/>
          </p:nvPr>
        </p:nvSpPr>
        <p:spPr>
          <a:xfrm>
            <a:off x="0" y="6858000"/>
            <a:ext cx="0" cy="0"/>
          </a:xfrm>
        </p:spPr>
        <p:txBody>
          <a:bodyPr/>
          <a:lstStyle>
            <a:lvl1pPr>
              <a:defRPr sz="100">
                <a:noFill/>
              </a:defRPr>
            </a:lvl1pPr>
          </a:lstStyle>
          <a:p>
            <a:fld id="{AC515801-AD68-47BC-9786-FEFFB5AD5249}" type="datetime2">
              <a:rPr lang="da-DK" smtClean="0"/>
              <a:t>17. juni 2026</a:t>
            </a:fld>
            <a:endParaRPr lang="da-DK" dirty="0"/>
          </a:p>
        </p:txBody>
      </p:sp>
      <p:sp>
        <p:nvSpPr>
          <p:cNvPr id="9" name="Footer Placeholder 8" hidden="1">
            <a:extLst>
              <a:ext uri="{FF2B5EF4-FFF2-40B4-BE49-F238E27FC236}">
                <a16:creationId xmlns:a16="http://schemas.microsoft.com/office/drawing/2014/main" id="{828D70AA-4CBD-4E0A-BDA8-1D9034F361EA}"/>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812800" y="743658"/>
            <a:ext cx="6502400" cy="641927"/>
          </a:xfrm>
        </p:spPr>
        <p:txBody>
          <a:bodyPr/>
          <a:lstStyle>
            <a:lvl1pPr>
              <a:defRPr sz="4200"/>
            </a:lvl1pPr>
          </a:lstStyle>
          <a:p>
            <a:r>
              <a:rPr lang="da-DK" dirty="0"/>
              <a:t>Tilføj agendatitel</a:t>
            </a:r>
          </a:p>
        </p:txBody>
      </p:sp>
      <p:sp>
        <p:nvSpPr>
          <p:cNvPr id="7" name="Text Placeholder 2"/>
          <p:cNvSpPr>
            <a:spLocks noGrp="1"/>
          </p:cNvSpPr>
          <p:nvPr>
            <p:ph type="body" sz="quarter" idx="13" hasCustomPrompt="1"/>
          </p:nvPr>
        </p:nvSpPr>
        <p:spPr>
          <a:xfrm>
            <a:off x="812799" y="1968499"/>
            <a:ext cx="6502401" cy="3670299"/>
          </a:xfrm>
        </p:spPr>
        <p:txBody>
          <a:bodyPr/>
          <a:lstStyle>
            <a:lvl1pPr marL="266400" indent="-266400">
              <a:spcBef>
                <a:spcPts val="800"/>
              </a:spcBef>
              <a:spcAft>
                <a:spcPts val="800"/>
              </a:spcAft>
              <a:buFont typeface="+mj-lt"/>
              <a:buAutoNum type="arabicPeriod"/>
              <a:defRPr sz="2000" b="0">
                <a:solidFill>
                  <a:schemeClr val="accent1"/>
                </a:solidFill>
              </a:defRPr>
            </a:lvl1pPr>
            <a:lvl2pPr marL="446400" indent="-266400">
              <a:lnSpc>
                <a:spcPct val="100000"/>
              </a:lnSpc>
              <a:spcBef>
                <a:spcPts val="0"/>
              </a:spcBef>
              <a:spcAft>
                <a:spcPts val="600"/>
              </a:spcAft>
              <a:buFont typeface="+mj-lt"/>
              <a:buAutoNum type="alphaLcPeriod"/>
              <a:defRPr sz="1600" b="0">
                <a:solidFill>
                  <a:schemeClr val="accent1"/>
                </a:solidFill>
              </a:defRPr>
            </a:lvl2pPr>
            <a:lvl3pPr marL="446400" indent="-266400">
              <a:lnSpc>
                <a:spcPct val="100000"/>
              </a:lnSpc>
              <a:spcBef>
                <a:spcPts val="0"/>
              </a:spcBef>
              <a:spcAft>
                <a:spcPts val="600"/>
              </a:spcAft>
              <a:buFont typeface="+mj-lt"/>
              <a:buAutoNum type="alphaLcPeriod"/>
              <a:defRPr sz="1600" b="0">
                <a:solidFill>
                  <a:schemeClr val="tx2"/>
                </a:solidFill>
              </a:defRPr>
            </a:lvl3pPr>
            <a:lvl4pPr marL="446400" indent="-266400">
              <a:lnSpc>
                <a:spcPct val="100000"/>
              </a:lnSpc>
              <a:spcBef>
                <a:spcPts val="0"/>
              </a:spcBef>
              <a:spcAft>
                <a:spcPts val="600"/>
              </a:spcAft>
              <a:buFont typeface="+mj-lt"/>
              <a:buAutoNum type="alphaLcPeriod"/>
              <a:defRPr sz="1600" b="0">
                <a:solidFill>
                  <a:schemeClr val="tx2"/>
                </a:solidFill>
              </a:defRPr>
            </a:lvl4pPr>
            <a:lvl5pPr marL="446400" indent="-266400">
              <a:lnSpc>
                <a:spcPct val="100000"/>
              </a:lnSpc>
              <a:spcBef>
                <a:spcPts val="0"/>
              </a:spcBef>
              <a:spcAft>
                <a:spcPts val="600"/>
              </a:spcAft>
              <a:buFont typeface="+mj-lt"/>
              <a:buAutoNum type="alphaLcPeriod"/>
              <a:defRPr sz="1600" b="0">
                <a:solidFill>
                  <a:schemeClr val="tx2"/>
                </a:solidFill>
              </a:defRPr>
            </a:lvl5pPr>
            <a:lvl6pPr marL="446400" indent="-266400">
              <a:lnSpc>
                <a:spcPct val="100000"/>
              </a:lnSpc>
              <a:spcBef>
                <a:spcPts val="0"/>
              </a:spcBef>
              <a:spcAft>
                <a:spcPts val="600"/>
              </a:spcAft>
              <a:buFont typeface="+mj-lt"/>
              <a:buAutoNum type="alphaLcPeriod"/>
              <a:defRPr sz="1600" b="0">
                <a:solidFill>
                  <a:schemeClr val="tx2"/>
                </a:solidFill>
              </a:defRPr>
            </a:lvl6pPr>
            <a:lvl7pPr marL="446400" indent="-266400">
              <a:lnSpc>
                <a:spcPct val="100000"/>
              </a:lnSpc>
              <a:spcBef>
                <a:spcPts val="0"/>
              </a:spcBef>
              <a:spcAft>
                <a:spcPts val="600"/>
              </a:spcAft>
              <a:buFont typeface="+mj-lt"/>
              <a:buAutoNum type="alphaLcPeriod"/>
              <a:defRPr sz="1600" b="0">
                <a:solidFill>
                  <a:schemeClr val="tx2"/>
                </a:solidFill>
              </a:defRPr>
            </a:lvl7pPr>
            <a:lvl8pPr marL="446400" indent="-266400">
              <a:lnSpc>
                <a:spcPct val="100000"/>
              </a:lnSpc>
              <a:spcBef>
                <a:spcPts val="0"/>
              </a:spcBef>
              <a:spcAft>
                <a:spcPts val="600"/>
              </a:spcAft>
              <a:buFont typeface="+mj-lt"/>
              <a:buAutoNum type="alphaLcPeriod"/>
              <a:defRPr sz="1600" b="0">
                <a:solidFill>
                  <a:schemeClr val="tx2"/>
                </a:solidFill>
              </a:defRPr>
            </a:lvl8pPr>
            <a:lvl9pPr marL="446400" indent="-266400">
              <a:lnSpc>
                <a:spcPct val="100000"/>
              </a:lnSpc>
              <a:spcBef>
                <a:spcPts val="0"/>
              </a:spcBef>
              <a:spcAft>
                <a:spcPts val="600"/>
              </a:spcAft>
              <a:buFont typeface="+mj-lt"/>
              <a:buAutoNum type="alphaLcPeriod"/>
              <a:defRPr sz="1600" b="0">
                <a:solidFill>
                  <a:schemeClr val="tx2"/>
                </a:solidFill>
              </a:defRPr>
            </a:lvl9pPr>
          </a:lstStyle>
          <a:p>
            <a:pPr lvl="0"/>
            <a:r>
              <a:rPr lang="da-DK" noProof="0" dirty="0"/>
              <a:t>Klik for at tilføje agendapunkt                                       Klik på Forøg listeniveau for at se næste tekstformat   Klik på Formindsk listeniveau for at se foregående tekstformat </a:t>
            </a:r>
          </a:p>
          <a:p>
            <a:pPr lvl="1"/>
            <a:r>
              <a:rPr lang="da-DK" noProof="0" dirty="0"/>
              <a:t>Andet niveau</a:t>
            </a:r>
          </a:p>
        </p:txBody>
      </p:sp>
      <p:sp>
        <p:nvSpPr>
          <p:cNvPr id="4" name="Pladsholder til slidenummer 3">
            <a:extLst>
              <a:ext uri="{FF2B5EF4-FFF2-40B4-BE49-F238E27FC236}">
                <a16:creationId xmlns:a16="http://schemas.microsoft.com/office/drawing/2014/main" id="{BC6BCB1F-D679-7455-E2A3-AE25E97E0EB7}"/>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5" name="Graphic 10">
            <a:extLst>
              <a:ext uri="{FF2B5EF4-FFF2-40B4-BE49-F238E27FC236}">
                <a16:creationId xmlns:a16="http://schemas.microsoft.com/office/drawing/2014/main" id="{74B3F215-D621-C284-F011-8901FAEA860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21983175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812801" y="448713"/>
            <a:ext cx="10566400"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sp>
        <p:nvSpPr>
          <p:cNvPr id="27" name="Text Box 2">
            <a:extLst>
              <a:ext uri="{FF2B5EF4-FFF2-40B4-BE49-F238E27FC236}">
                <a16:creationId xmlns:a16="http://schemas.microsoft.com/office/drawing/2014/main" id="{1E86B7E7-F87D-4375-BAE3-34A81C5D0F8B}"/>
              </a:ext>
            </a:extLst>
          </p:cNvPr>
          <p:cNvSpPr txBox="1">
            <a:spLocks noChangeArrowheads="1"/>
          </p:cNvSpPr>
          <p:nvPr userDrawn="1"/>
        </p:nvSpPr>
        <p:spPr bwMode="auto">
          <a:xfrm>
            <a:off x="812801" y="1614980"/>
            <a:ext cx="244891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SLIDES &amp; LAYOUTS</a:t>
            </a:r>
            <a:br>
              <a:rPr lang="da-DK" sz="1600" dirty="0">
                <a:latin typeface="+mn-lt"/>
                <a:cs typeface="Arial" panose="020B0604020202020204" pitchFamily="34" charset="0"/>
              </a:rPr>
            </a:br>
            <a:br>
              <a:rPr lang="da-DK" sz="1600" dirty="0">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for at få vist en dropdown-menu af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mulige slides-layout.</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da-DK" sz="16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 </a:t>
            </a:r>
            <a:r>
              <a:rPr lang="da-DK" altLang="da-DK" sz="900" b="0" noProof="1">
                <a:solidFill>
                  <a:schemeClr val="tx1"/>
                </a:solidFill>
                <a:latin typeface="+mn-lt"/>
                <a:cs typeface="Arial" panose="020B0604020202020204" pitchFamily="34" charset="0"/>
              </a:rPr>
              <a:t>og</a:t>
            </a:r>
            <a:r>
              <a:rPr lang="da-DK" altLang="da-DK" sz="900" b="0" baseline="0" noProof="1">
                <a:solidFill>
                  <a:schemeClr val="tx1"/>
                </a:solidFill>
                <a:latin typeface="+mn-lt"/>
                <a:cs typeface="Arial" panose="020B0604020202020204" pitchFamily="34" charset="0"/>
              </a:rPr>
              <a:t> </a:t>
            </a:r>
            <a:r>
              <a:rPr lang="da-DK" altLang="da-DK" sz="900" b="0" noProof="1">
                <a:solidFill>
                  <a:schemeClr val="tx1"/>
                </a:solidFill>
                <a:latin typeface="+mn-lt"/>
                <a:cs typeface="Arial" panose="020B0604020202020204" pitchFamily="34" charset="0"/>
              </a:rPr>
              <a:t>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det næste.</a:t>
            </a:r>
          </a:p>
          <a:p>
            <a:pPr eaLnBrk="1" hangingPunct="1">
              <a:spcAft>
                <a:spcPts val="600"/>
              </a:spcAft>
              <a:defRPr/>
            </a:pPr>
            <a:r>
              <a:rPr lang="da-DK" altLang="da-DK" sz="900" b="0" kern="1200" noProof="1">
                <a:solidFill>
                  <a:schemeClr val="tx1"/>
                </a:solidFill>
                <a:latin typeface="Arial" charset="0"/>
                <a:ea typeface="+mn-ea"/>
                <a:cs typeface="Arial" panose="020B0604020202020204" pitchFamily="34" charset="0"/>
              </a:rPr>
              <a:t>Brug </a:t>
            </a:r>
            <a:r>
              <a:rPr lang="da-DK" altLang="da-DK" sz="900" b="1" kern="1200" noProof="1">
                <a:solidFill>
                  <a:schemeClr val="tx1"/>
                </a:solidFill>
                <a:latin typeface="Arial" charset="0"/>
                <a:ea typeface="+mn-ea"/>
                <a:cs typeface="Arial" panose="020B0604020202020204" pitchFamily="34" charset="0"/>
              </a:rPr>
              <a:t>SHIFT+TAB  </a:t>
            </a:r>
            <a:r>
              <a:rPr lang="da-DK" altLang="da-DK" sz="900" b="0" kern="1200" noProof="1">
                <a:solidFill>
                  <a:schemeClr val="tx1"/>
                </a:solidFill>
                <a:latin typeface="Arial" charset="0"/>
                <a:ea typeface="+mn-ea"/>
                <a:cs typeface="Arial" panose="020B0604020202020204" pitchFamily="34" charset="0"/>
              </a:rPr>
              <a:t>f</a:t>
            </a:r>
            <a:r>
              <a:rPr lang="da-DK" altLang="da-DK" sz="900" b="0" noProof="1">
                <a:solidFill>
                  <a:schemeClr val="tx1"/>
                </a:solidFill>
                <a:latin typeface="+mn-lt"/>
                <a:cs typeface="Arial" panose="020B0604020202020204" pitchFamily="34" charset="0"/>
              </a:rPr>
              <a:t>or at gå tilbage i tekst-niveauer. </a:t>
            </a:r>
          </a:p>
          <a:p>
            <a:pPr eaLnBrk="1" hangingPunct="1">
              <a:spcAft>
                <a:spcPts val="600"/>
              </a:spcAft>
              <a:defRPr/>
            </a:pPr>
            <a:r>
              <a:rPr lang="da-DK" altLang="da-DK" sz="900" b="0" noProof="1">
                <a:solidFill>
                  <a:schemeClr val="tx1"/>
                </a:solidFill>
                <a:latin typeface="+mn-lt"/>
                <a:cs typeface="Arial" panose="020B0604020202020204" pitchFamily="34" charset="0"/>
              </a:rPr>
              <a:t>Alternativt kan du bruge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a:t>
            </a: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bullet-knappen for at sætte korrekt bullet igen.</a:t>
            </a:r>
          </a:p>
        </p:txBody>
      </p:sp>
      <p:sp>
        <p:nvSpPr>
          <p:cNvPr id="28" name="Text Box 3">
            <a:extLst>
              <a:ext uri="{FF2B5EF4-FFF2-40B4-BE49-F238E27FC236}">
                <a16:creationId xmlns:a16="http://schemas.microsoft.com/office/drawing/2014/main" id="{F5D76AC5-956B-497C-88E2-05290D3AAF8A}"/>
              </a:ext>
            </a:extLst>
          </p:cNvPr>
          <p:cNvSpPr txBox="1">
            <a:spLocks noChangeArrowheads="1"/>
          </p:cNvSpPr>
          <p:nvPr userDrawn="1"/>
        </p:nvSpPr>
        <p:spPr bwMode="auto">
          <a:xfrm>
            <a:off x="4498493" y="1614980"/>
            <a:ext cx="2448911"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auto">
              <a:spcBef>
                <a:spcPts val="1200"/>
              </a:spcBef>
              <a:spcAft>
                <a:spcPts val="600"/>
              </a:spcAft>
              <a:buFont typeface="+mj-lt"/>
              <a:buNone/>
              <a:defRPr/>
            </a:pP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mj-lt"/>
              <a:buNone/>
              <a:tabLst/>
              <a:defRPr/>
            </a:pP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BILLEDER</a:t>
            </a:r>
            <a:endParaRPr lang="da-DK" sz="16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Klik</a:t>
            </a:r>
            <a:r>
              <a:rPr lang="da-DK" altLang="da-DK" sz="900" b="0" baseline="0" noProof="1">
                <a:solidFill>
                  <a:schemeClr val="tx1"/>
                </a:solidFill>
                <a:latin typeface="+mn-lt"/>
                <a:cs typeface="Arial" panose="020B0604020202020204" pitchFamily="34" charset="0"/>
              </a:rPr>
              <a:t> på ikonet p</a:t>
            </a:r>
            <a:r>
              <a:rPr lang="da-DK" altLang="da-DK" sz="900" b="0" noProof="1">
                <a:solidFill>
                  <a:schemeClr val="tx1"/>
                </a:solidFill>
                <a:latin typeface="+mn-lt"/>
                <a:cs typeface="Arial" panose="020B0604020202020204" pitchFamily="34" charset="0"/>
              </a:rPr>
              <a:t>å slides med billedpladsholder,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ændre billedets størrelse, så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indsætter et nyt, kan billedet lægge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sig foran tekst og grafik. Hvis det sker, så højreklik på billedet og vælg </a:t>
            </a:r>
            <a:r>
              <a:rPr lang="da-DK" altLang="da-DK" sz="900" b="1" noProof="1">
                <a:solidFill>
                  <a:schemeClr val="tx1"/>
                </a:solidFill>
                <a:latin typeface="+mn-lt"/>
                <a:cs typeface="Arial" panose="020B0604020202020204" pitchFamily="34" charset="0"/>
              </a:rPr>
              <a:t>Placer bagest.</a:t>
            </a:r>
          </a:p>
        </p:txBody>
      </p:sp>
      <p:sp>
        <p:nvSpPr>
          <p:cNvPr id="30" name="Text Box 4">
            <a:extLst>
              <a:ext uri="{FF2B5EF4-FFF2-40B4-BE49-F238E27FC236}">
                <a16:creationId xmlns:a16="http://schemas.microsoft.com/office/drawing/2014/main" id="{460FBAEE-DC7E-44A6-BEA8-1DCAE4DE7726}"/>
              </a:ext>
            </a:extLst>
          </p:cNvPr>
          <p:cNvSpPr txBox="1">
            <a:spLocks noChangeArrowheads="1"/>
          </p:cNvSpPr>
          <p:nvPr userDrawn="1"/>
        </p:nvSpPr>
        <p:spPr bwMode="auto">
          <a:xfrm>
            <a:off x="8135848" y="1614980"/>
            <a:ext cx="2581489" cy="4755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cap="all" baseline="0" noProof="1">
                <a:latin typeface="+mn-lt"/>
                <a:cs typeface="Arial" panose="020B0604020202020204" pitchFamily="34" charset="0"/>
              </a:rPr>
              <a:t>SIDEnummer</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Indsæt sidenummer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Sidenummer </a:t>
            </a:r>
            <a:r>
              <a:rPr lang="da-DK" altLang="da-DK" sz="900" b="0" noProof="1">
                <a:solidFill>
                  <a:schemeClr val="tx1"/>
                </a:solidFill>
                <a:latin typeface="+mn-lt"/>
                <a:cs typeface="Arial" panose="020B0604020202020204" pitchFamily="34" charset="0"/>
              </a:rPr>
              <a:t>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Er sidenummer aktivt, så sluk for det.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tag vinduet frem igen, og tænd for Sidenummer.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1600" dirty="0">
                <a:latin typeface="+mn-lt"/>
                <a:cs typeface="Arial" panose="020B0604020202020204" pitchFamily="34" charset="0"/>
              </a:rPr>
              <a:t>HJÆLPELINJER</a:t>
            </a:r>
            <a:endParaRPr lang="da-DK" sz="16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dirty="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to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p>
        </p:txBody>
      </p:sp>
      <p:pic>
        <p:nvPicPr>
          <p:cNvPr id="31" name="Picture 30">
            <a:extLst>
              <a:ext uri="{FF2B5EF4-FFF2-40B4-BE49-F238E27FC236}">
                <a16:creationId xmlns:a16="http://schemas.microsoft.com/office/drawing/2014/main" id="{E7B73ADD-C9A2-4CC9-B9B1-829AB8120F3E}"/>
              </a:ext>
            </a:extLst>
          </p:cNvPr>
          <p:cNvPicPr>
            <a:picLocks noChangeAspect="1"/>
          </p:cNvPicPr>
          <p:nvPr userDrawn="1"/>
        </p:nvPicPr>
        <p:blipFill>
          <a:blip r:embed="rId2"/>
          <a:stretch>
            <a:fillRect/>
          </a:stretch>
        </p:blipFill>
        <p:spPr>
          <a:xfrm>
            <a:off x="3161255" y="5407305"/>
            <a:ext cx="257143" cy="285714"/>
          </a:xfrm>
          <a:prstGeom prst="rect">
            <a:avLst/>
          </a:prstGeom>
        </p:spPr>
      </p:pic>
      <p:pic>
        <p:nvPicPr>
          <p:cNvPr id="32" name="Picture 31">
            <a:extLst>
              <a:ext uri="{FF2B5EF4-FFF2-40B4-BE49-F238E27FC236}">
                <a16:creationId xmlns:a16="http://schemas.microsoft.com/office/drawing/2014/main" id="{94E7EF11-FB06-4FF3-89B6-C9C7B40D4DAE}"/>
              </a:ext>
            </a:extLst>
          </p:cNvPr>
          <p:cNvPicPr>
            <a:picLocks noChangeAspect="1"/>
          </p:cNvPicPr>
          <p:nvPr userDrawn="1"/>
        </p:nvPicPr>
        <p:blipFill rotWithShape="1">
          <a:blip r:embed="rId3"/>
          <a:srcRect l="3901" t="45142" r="62601" b="9046"/>
          <a:stretch/>
        </p:blipFill>
        <p:spPr>
          <a:xfrm>
            <a:off x="6736075" y="3148335"/>
            <a:ext cx="341204" cy="321707"/>
          </a:xfrm>
          <a:prstGeom prst="rect">
            <a:avLst/>
          </a:prstGeom>
        </p:spPr>
      </p:pic>
      <p:pic>
        <p:nvPicPr>
          <p:cNvPr id="33" name="Billede 1">
            <a:extLst>
              <a:ext uri="{FF2B5EF4-FFF2-40B4-BE49-F238E27FC236}">
                <a16:creationId xmlns:a16="http://schemas.microsoft.com/office/drawing/2014/main" id="{58944A03-80A9-4768-89E7-4E910EFFBC28}"/>
              </a:ext>
            </a:extLst>
          </p:cNvPr>
          <p:cNvPicPr>
            <a:picLocks noChangeAspect="1"/>
          </p:cNvPicPr>
          <p:nvPr userDrawn="1"/>
        </p:nvPicPr>
        <p:blipFill>
          <a:blip r:embed="rId4"/>
          <a:stretch>
            <a:fillRect/>
          </a:stretch>
        </p:blipFill>
        <p:spPr>
          <a:xfrm>
            <a:off x="3166702" y="2032000"/>
            <a:ext cx="308589" cy="528030"/>
          </a:xfrm>
          <a:prstGeom prst="rect">
            <a:avLst/>
          </a:prstGeom>
        </p:spPr>
      </p:pic>
      <p:pic>
        <p:nvPicPr>
          <p:cNvPr id="35" name="Billede 4">
            <a:extLst>
              <a:ext uri="{FF2B5EF4-FFF2-40B4-BE49-F238E27FC236}">
                <a16:creationId xmlns:a16="http://schemas.microsoft.com/office/drawing/2014/main" id="{51BFC2D6-78F9-4DE9-9EA2-2262FCDF4EAF}"/>
              </a:ext>
            </a:extLst>
          </p:cNvPr>
          <p:cNvPicPr>
            <a:picLocks noChangeAspect="1"/>
          </p:cNvPicPr>
          <p:nvPr userDrawn="1"/>
        </p:nvPicPr>
        <p:blipFill rotWithShape="1">
          <a:blip r:embed="rId5"/>
          <a:srcRect l="3031"/>
          <a:stretch/>
        </p:blipFill>
        <p:spPr>
          <a:xfrm>
            <a:off x="6808489" y="2180098"/>
            <a:ext cx="496606" cy="172842"/>
          </a:xfrm>
          <a:prstGeom prst="rect">
            <a:avLst/>
          </a:prstGeom>
        </p:spPr>
      </p:pic>
      <p:pic>
        <p:nvPicPr>
          <p:cNvPr id="36" name="Billede 5">
            <a:extLst>
              <a:ext uri="{FF2B5EF4-FFF2-40B4-BE49-F238E27FC236}">
                <a16:creationId xmlns:a16="http://schemas.microsoft.com/office/drawing/2014/main" id="{EBC4A3E5-1D15-4741-BFC6-17ACF4D5CD3D}"/>
              </a:ext>
            </a:extLst>
          </p:cNvPr>
          <p:cNvPicPr>
            <a:picLocks noChangeAspect="1"/>
          </p:cNvPicPr>
          <p:nvPr userDrawn="1"/>
        </p:nvPicPr>
        <p:blipFill>
          <a:blip r:embed="rId6"/>
          <a:stretch>
            <a:fillRect/>
          </a:stretch>
        </p:blipFill>
        <p:spPr>
          <a:xfrm>
            <a:off x="6812219" y="3792654"/>
            <a:ext cx="366043" cy="480431"/>
          </a:xfrm>
          <a:prstGeom prst="rect">
            <a:avLst/>
          </a:prstGeom>
        </p:spPr>
      </p:pic>
      <p:pic>
        <p:nvPicPr>
          <p:cNvPr id="37" name="Picture 36">
            <a:extLst>
              <a:ext uri="{FF2B5EF4-FFF2-40B4-BE49-F238E27FC236}">
                <a16:creationId xmlns:a16="http://schemas.microsoft.com/office/drawing/2014/main" id="{6C19287C-813E-4966-89A1-64D6247DEA84}"/>
              </a:ext>
            </a:extLst>
          </p:cNvPr>
          <p:cNvPicPr>
            <a:picLocks noChangeAspect="1"/>
          </p:cNvPicPr>
          <p:nvPr userDrawn="1"/>
        </p:nvPicPr>
        <p:blipFill>
          <a:blip r:embed="rId7"/>
          <a:stretch>
            <a:fillRect/>
          </a:stretch>
        </p:blipFill>
        <p:spPr>
          <a:xfrm>
            <a:off x="3161796" y="4649264"/>
            <a:ext cx="457143" cy="257143"/>
          </a:xfrm>
          <a:prstGeom prst="rect">
            <a:avLst/>
          </a:prstGeom>
        </p:spPr>
      </p:pic>
      <p:pic>
        <p:nvPicPr>
          <p:cNvPr id="38" name="Picture 37">
            <a:extLst>
              <a:ext uri="{FF2B5EF4-FFF2-40B4-BE49-F238E27FC236}">
                <a16:creationId xmlns:a16="http://schemas.microsoft.com/office/drawing/2014/main" id="{007658DD-99CF-4B02-82C0-E6D1C908CA1A}"/>
              </a:ext>
            </a:extLst>
          </p:cNvPr>
          <p:cNvPicPr>
            <a:picLocks noChangeAspect="1"/>
          </p:cNvPicPr>
          <p:nvPr userDrawn="1"/>
        </p:nvPicPr>
        <p:blipFill>
          <a:blip r:embed="rId8"/>
          <a:stretch>
            <a:fillRect/>
          </a:stretch>
        </p:blipFill>
        <p:spPr>
          <a:xfrm>
            <a:off x="3167676" y="2709768"/>
            <a:ext cx="475428" cy="176762"/>
          </a:xfrm>
          <a:prstGeom prst="rect">
            <a:avLst/>
          </a:prstGeom>
        </p:spPr>
      </p:pic>
      <p:sp>
        <p:nvSpPr>
          <p:cNvPr id="14" name="Date Placeholder 6" hidden="1">
            <a:extLst>
              <a:ext uri="{FF2B5EF4-FFF2-40B4-BE49-F238E27FC236}">
                <a16:creationId xmlns:a16="http://schemas.microsoft.com/office/drawing/2014/main" id="{E4FD2B6E-39A9-4094-A5FF-CBA180265C06}"/>
              </a:ext>
            </a:extLst>
          </p:cNvPr>
          <p:cNvSpPr>
            <a:spLocks noGrp="1"/>
          </p:cNvSpPr>
          <p:nvPr>
            <p:ph type="dt" sz="half" idx="15"/>
          </p:nvPr>
        </p:nvSpPr>
        <p:spPr>
          <a:xfrm>
            <a:off x="0" y="6858000"/>
            <a:ext cx="0" cy="0"/>
          </a:xfrm>
        </p:spPr>
        <p:txBody>
          <a:bodyPr/>
          <a:lstStyle>
            <a:lvl1pPr>
              <a:defRPr sz="100">
                <a:noFill/>
              </a:defRPr>
            </a:lvl1pPr>
          </a:lstStyle>
          <a:p>
            <a:fld id="{38CB3AE4-8087-403D-A93F-5470318A89C2}" type="datetime2">
              <a:rPr lang="da-DK" smtClean="0"/>
              <a:t>17. juni 2026</a:t>
            </a:fld>
            <a:endParaRPr lang="da-DK" dirty="0"/>
          </a:p>
        </p:txBody>
      </p:sp>
      <p:sp>
        <p:nvSpPr>
          <p:cNvPr id="15" name="Footer Placeholder 8" hidden="1">
            <a:extLst>
              <a:ext uri="{FF2B5EF4-FFF2-40B4-BE49-F238E27FC236}">
                <a16:creationId xmlns:a16="http://schemas.microsoft.com/office/drawing/2014/main" id="{AAFF8183-88DB-4217-8B14-93C3A2F3C63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6" name="Slide Number Placeholder 10" hidden="1">
            <a:extLst>
              <a:ext uri="{FF2B5EF4-FFF2-40B4-BE49-F238E27FC236}">
                <a16:creationId xmlns:a16="http://schemas.microsoft.com/office/drawing/2014/main" id="{2ECA3156-EAFA-499A-BDD3-C3FE309B5732}"/>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dirty="0"/>
          </a:p>
        </p:txBody>
      </p:sp>
      <p:pic>
        <p:nvPicPr>
          <p:cNvPr id="5" name="Billede 4">
            <a:extLst>
              <a:ext uri="{FF2B5EF4-FFF2-40B4-BE49-F238E27FC236}">
                <a16:creationId xmlns:a16="http://schemas.microsoft.com/office/drawing/2014/main" id="{943B692E-9EBD-EEA2-C1E7-8C30249B5A23}"/>
              </a:ext>
            </a:extLst>
          </p:cNvPr>
          <p:cNvPicPr>
            <a:picLocks noChangeAspect="1"/>
          </p:cNvPicPr>
          <p:nvPr userDrawn="1"/>
        </p:nvPicPr>
        <p:blipFill>
          <a:blip r:embed="rId9"/>
          <a:stretch>
            <a:fillRect/>
          </a:stretch>
        </p:blipFill>
        <p:spPr>
          <a:xfrm>
            <a:off x="10804100" y="2352940"/>
            <a:ext cx="266667" cy="266667"/>
          </a:xfrm>
          <a:prstGeom prst="rect">
            <a:avLst/>
          </a:prstGeom>
        </p:spPr>
      </p:pic>
    </p:spTree>
    <p:extLst>
      <p:ext uri="{BB962C8B-B14F-4D97-AF65-F5344CB8AC3E}">
        <p14:creationId xmlns:p14="http://schemas.microsoft.com/office/powerpoint/2010/main" val="42069401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white">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 </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black">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black">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black">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p:spPr>
        <p:txBody>
          <a:bodyPr/>
          <a:lstStyle>
            <a:lvl1pPr>
              <a:defRPr sz="100">
                <a:noFill/>
              </a:defRPr>
            </a:lvl1pPr>
          </a:lstStyle>
          <a:p>
            <a:fld id="{A4339D32-BA0E-4C6C-BE3F-DD5997C1139D}" type="datetime2">
              <a:rPr lang="da-DK" smtClean="0"/>
              <a:t>17. juni 2026</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8866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Kapitel">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649D45-51C1-97B2-2B6C-E9D08F82C4B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EC4984FD-C954-4704-8EAD-D63D90C9952D}"/>
              </a:ext>
            </a:extLst>
          </p:cNvPr>
          <p:cNvSpPr>
            <a:spLocks noGrp="1"/>
          </p:cNvSpPr>
          <p:nvPr>
            <p:ph type="dt" sz="half" idx="15"/>
          </p:nvPr>
        </p:nvSpPr>
        <p:spPr>
          <a:xfrm>
            <a:off x="0" y="6858000"/>
            <a:ext cx="0" cy="0"/>
          </a:xfrm>
        </p:spPr>
        <p:txBody>
          <a:bodyPr/>
          <a:lstStyle>
            <a:lvl1pPr>
              <a:defRPr sz="100">
                <a:noFill/>
              </a:defRPr>
            </a:lvl1pPr>
          </a:lstStyle>
          <a:p>
            <a:fld id="{C6EC6C57-E07C-4B44-997E-0E66161001C0}" type="datetime2">
              <a:rPr lang="da-DK" smtClean="0"/>
              <a:t>17. juni 2026</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2" name="Title 1"/>
          <p:cNvSpPr>
            <a:spLocks noGrp="1"/>
          </p:cNvSpPr>
          <p:nvPr>
            <p:ph type="ctrTitle" hasCustomPrompt="1"/>
          </p:nvPr>
        </p:nvSpPr>
        <p:spPr>
          <a:xfrm>
            <a:off x="812800" y="4399527"/>
            <a:ext cx="7317678" cy="1239273"/>
          </a:xfrm>
        </p:spPr>
        <p:txBody>
          <a:bodyPr rIns="0" anchor="t" anchorCtr="0"/>
          <a:lstStyle>
            <a:lvl1pPr algn="l">
              <a:defRPr sz="4200">
                <a:solidFill>
                  <a:schemeClr val="accent1"/>
                </a:solidFill>
              </a:defRPr>
            </a:lvl1pPr>
          </a:lstStyle>
          <a:p>
            <a:r>
              <a:rPr lang="da-DK" dirty="0"/>
              <a:t>Klik for at tilføje titel</a:t>
            </a:r>
          </a:p>
        </p:txBody>
      </p:sp>
      <p:sp>
        <p:nvSpPr>
          <p:cNvPr id="3" name="Subtitle 2"/>
          <p:cNvSpPr>
            <a:spLocks noGrp="1"/>
          </p:cNvSpPr>
          <p:nvPr>
            <p:ph type="subTitle" idx="1" hasCustomPrompt="1"/>
          </p:nvPr>
        </p:nvSpPr>
        <p:spPr>
          <a:xfrm>
            <a:off x="812800" y="3490021"/>
            <a:ext cx="7317676" cy="672562"/>
          </a:xfrm>
        </p:spPr>
        <p:txBody>
          <a:bodyPr rIns="0" anchor="b" anchorCtr="0"/>
          <a:lstStyle>
            <a:lvl1pPr marL="0" indent="0" algn="l">
              <a:lnSpc>
                <a:spcPct val="90000"/>
              </a:lnSpc>
              <a:spcBef>
                <a:spcPts val="0"/>
              </a:spcBef>
              <a:spcAft>
                <a:spcPts val="0"/>
              </a:spcAft>
              <a:buFont typeface="Arial" panose="020B0604020202020204" pitchFamily="34" charset="0"/>
              <a:buNone/>
              <a:defRPr sz="4200" b="1" spc="-70" baseline="0">
                <a:solidFill>
                  <a:schemeClr val="accent4">
                    <a:lumMod val="60000"/>
                    <a:lumOff val="40000"/>
                  </a:schemeClr>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fx 01</a:t>
            </a:r>
          </a:p>
        </p:txBody>
      </p:sp>
      <p:sp>
        <p:nvSpPr>
          <p:cNvPr id="5" name="Pladsholder til slidenummer 4">
            <a:extLst>
              <a:ext uri="{FF2B5EF4-FFF2-40B4-BE49-F238E27FC236}">
                <a16:creationId xmlns:a16="http://schemas.microsoft.com/office/drawing/2014/main" id="{009134B4-BBCE-33E6-826D-5A53AE80B572}"/>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7" name="Graphic 4">
            <a:extLst>
              <a:ext uri="{FF2B5EF4-FFF2-40B4-BE49-F238E27FC236}">
                <a16:creationId xmlns:a16="http://schemas.microsoft.com/office/drawing/2014/main" id="{A28CAE69-11D3-99F0-F0E4-8FB4408AC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197138226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og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FA532F53-CC62-4553-9D43-03DE52C486B3}" type="datetime2">
              <a:rPr lang="da-DK" smtClean="0"/>
              <a:t>17. juni 2026</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3101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og indhold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 </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79FE527D-4DAF-4B54-B0BF-869BC0806E2F}" type="datetime2">
              <a:rPr lang="da-DK" smtClean="0"/>
              <a:t>17. juni 2026</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102310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og indhold C">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DA9BF770-4F7A-47EE-9095-4C2C9343F5CB}" type="datetime2">
              <a:rPr lang="da-DK" smtClean="0"/>
              <a:t>17. juni 2026</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94324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26078736-8A73-4C46-99F0-3F18846D973B}" type="datetime2">
              <a:rPr lang="da-DK" smtClean="0"/>
              <a:t>17. juni 2026</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37092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 indhold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E981CBAE-8A2A-4D9D-B6B8-D09E2EA893EF}" type="datetime2">
              <a:rPr lang="da-DK" smtClean="0"/>
              <a:t>17. juni 2026</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18282072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812799" y="812800"/>
            <a:ext cx="10566401" cy="406400"/>
          </a:xfrm>
          <a:prstGeom prst="rect">
            <a:avLst/>
          </a:prstGeom>
        </p:spPr>
        <p:txBody>
          <a:bodyPr vert="horz" lIns="0" tIns="0" rIns="0" bIns="0" rtlCol="0" anchor="t" anchorCtr="0">
            <a:noAutofit/>
          </a:bodyPr>
          <a:lstStyle/>
          <a:p>
            <a:endParaRPr lang="da-DK" dirty="0"/>
          </a:p>
        </p:txBody>
      </p:sp>
      <p:sp>
        <p:nvSpPr>
          <p:cNvPr id="3" name="Text Placeholder 2"/>
          <p:cNvSpPr>
            <a:spLocks noGrp="1"/>
          </p:cNvSpPr>
          <p:nvPr>
            <p:ph type="body" idx="1"/>
          </p:nvPr>
        </p:nvSpPr>
        <p:spPr>
          <a:xfrm>
            <a:off x="812799" y="2032000"/>
            <a:ext cx="10566401" cy="3606800"/>
          </a:xfrm>
          <a:prstGeom prst="rect">
            <a:avLst/>
          </a:prstGeom>
        </p:spPr>
        <p:txBody>
          <a:bodyPr vert="horz" lIns="0" tIns="0" rIns="0" bIns="0" rtlCol="0">
            <a:noAutofit/>
          </a:bodyPr>
          <a:lstStyle/>
          <a:p>
            <a:pPr lvl="0"/>
            <a:r>
              <a:rPr lang="da-DK" noProof="0" dirty="0"/>
              <a:t>Niveau 1. Bullet 1                                                                                                                                                             Enter &amp; TAB for at se næste tekstformat                                                                                                                   SHIFT+TAB for at se foregående tekstformat</a:t>
            </a:r>
          </a:p>
          <a:p>
            <a:pPr lvl="1"/>
            <a:r>
              <a:rPr lang="da-DK" noProof="0" dirty="0"/>
              <a:t>Niveau 2. Bullet 2</a:t>
            </a:r>
          </a:p>
          <a:p>
            <a:pPr lvl="2"/>
            <a:r>
              <a:rPr lang="da-DK" noProof="0" dirty="0"/>
              <a:t>Niveau 3. Tal</a:t>
            </a:r>
          </a:p>
          <a:p>
            <a:pPr lvl="3"/>
            <a:r>
              <a:rPr lang="da-DK" noProof="0" dirty="0"/>
              <a:t>Niveau 4. Tal andet listeniveau</a:t>
            </a:r>
          </a:p>
          <a:p>
            <a:pPr lvl="4"/>
            <a:r>
              <a:rPr lang="da-DK" noProof="0" dirty="0"/>
              <a:t>Niveau 5. Overskrift</a:t>
            </a:r>
          </a:p>
          <a:p>
            <a:pPr lvl="5"/>
            <a:r>
              <a:rPr lang="da-DK" noProof="0" dirty="0"/>
              <a:t>Niveau 6. Brødtekst</a:t>
            </a:r>
          </a:p>
          <a:p>
            <a:pPr lvl="6"/>
            <a:r>
              <a:rPr lang="da-DK" noProof="0" dirty="0"/>
              <a:t>Niveau 7. Underoverskrift</a:t>
            </a:r>
          </a:p>
          <a:p>
            <a:pPr lvl="7"/>
            <a:r>
              <a:rPr lang="da-DK" noProof="0" dirty="0"/>
              <a:t>Niveau 8. Vigtig information eller tal</a:t>
            </a:r>
          </a:p>
          <a:p>
            <a:pPr lvl="8"/>
            <a:r>
              <a:rPr lang="da-DK" noProof="0" dirty="0"/>
              <a:t>Niveau 9. Billedtekst</a:t>
            </a:r>
          </a:p>
        </p:txBody>
      </p:sp>
      <p:sp>
        <p:nvSpPr>
          <p:cNvPr id="6"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accent4"/>
                </a:solidFill>
              </a:defRPr>
            </a:lvl1pPr>
          </a:lstStyle>
          <a:p>
            <a:fld id="{24C8C45C-947F-4981-8B3F-4F32E973C901}" type="slidenum">
              <a:rPr lang="da-DK" smtClean="0"/>
              <a:pPr/>
              <a:t>‹nr.›</a:t>
            </a:fld>
            <a:endParaRPr lang="da-DK" dirty="0"/>
          </a:p>
        </p:txBody>
      </p:sp>
      <p:sp>
        <p:nvSpPr>
          <p:cNvPr id="2" name="Date Placeholder 1" hidden="1">
            <a:extLst>
              <a:ext uri="{FF2B5EF4-FFF2-40B4-BE49-F238E27FC236}">
                <a16:creationId xmlns:a16="http://schemas.microsoft.com/office/drawing/2014/main" id="{6DAF2562-DFA4-49A4-9C2A-FBAD02376BBC}"/>
              </a:ext>
            </a:extLst>
          </p:cNvPr>
          <p:cNvSpPr>
            <a:spLocks noGrp="1"/>
          </p:cNvSpPr>
          <p:nvPr>
            <p:ph type="dt" sz="half" idx="2"/>
          </p:nvPr>
        </p:nvSpPr>
        <p:spPr>
          <a:xfrm>
            <a:off x="0" y="6858000"/>
            <a:ext cx="0" cy="0"/>
          </a:xfrm>
          <a:prstGeom prst="rect">
            <a:avLst/>
          </a:prstGeom>
        </p:spPr>
        <p:txBody>
          <a:bodyPr vert="horz" lIns="0" tIns="0" rIns="0" bIns="0" rtlCol="0" anchor="ctr" anchorCtr="0"/>
          <a:lstStyle>
            <a:lvl1pPr algn="l">
              <a:defRPr sz="1200">
                <a:noFill/>
              </a:defRPr>
            </a:lvl1pPr>
          </a:lstStyle>
          <a:p>
            <a:fld id="{4213FFC2-9C36-438D-9BB0-A1C0D8013389}" type="datetime2">
              <a:rPr lang="da-DK" smtClean="0"/>
              <a:t>17. juni 2026</a:t>
            </a:fld>
            <a:endParaRPr lang="da-DK" dirty="0"/>
          </a:p>
        </p:txBody>
      </p:sp>
      <p:sp>
        <p:nvSpPr>
          <p:cNvPr id="8" name="Footer Placeholder 7" hidden="1">
            <a:extLst>
              <a:ext uri="{FF2B5EF4-FFF2-40B4-BE49-F238E27FC236}">
                <a16:creationId xmlns:a16="http://schemas.microsoft.com/office/drawing/2014/main" id="{3D397FDF-4480-4092-8EF3-23AF214F4831}"/>
              </a:ext>
            </a:extLst>
          </p:cNvPr>
          <p:cNvSpPr>
            <a:spLocks noGrp="1"/>
          </p:cNvSpPr>
          <p:nvPr>
            <p:ph type="ftr" sz="quarter" idx="3"/>
          </p:nvPr>
        </p:nvSpPr>
        <p:spPr>
          <a:xfrm>
            <a:off x="0" y="6858000"/>
            <a:ext cx="0" cy="0"/>
          </a:xfrm>
          <a:prstGeom prst="rect">
            <a:avLst/>
          </a:prstGeom>
        </p:spPr>
        <p:txBody>
          <a:bodyPr vert="horz" lIns="0" tIns="0" rIns="0" bIns="0" rtlCol="0" anchor="ctr" anchorCtr="0"/>
          <a:lstStyle>
            <a:lvl1pPr algn="ctr">
              <a:defRPr sz="1200">
                <a:noFill/>
              </a:defRPr>
            </a:lvl1pPr>
          </a:lstStyle>
          <a:p>
            <a:endParaRPr lang="da-DK" dirty="0"/>
          </a:p>
        </p:txBody>
      </p:sp>
      <p:pic>
        <p:nvPicPr>
          <p:cNvPr id="10" name="Billede 9">
            <a:extLst>
              <a:ext uri="{FF2B5EF4-FFF2-40B4-BE49-F238E27FC236}">
                <a16:creationId xmlns:a16="http://schemas.microsoft.com/office/drawing/2014/main" id="{990B7B61-8460-4EB4-AEE0-3BE48DAB4C63}"/>
              </a:ext>
            </a:extLst>
          </p:cNvPr>
          <p:cNvPicPr>
            <a:picLocks noChangeAspect="1"/>
          </p:cNvPicPr>
          <p:nvPr userDrawn="1"/>
        </p:nvPicPr>
        <p:blipFill>
          <a:blip r:embed="rId33" cstate="hqprint">
            <a:extLst>
              <a:ext uri="{28A0092B-C50C-407E-A947-70E740481C1C}">
                <a14:useLocalDpi xmlns:a14="http://schemas.microsoft.com/office/drawing/2010/main" val="0"/>
              </a:ext>
            </a:extLst>
          </a:blip>
          <a:stretch>
            <a:fillRect/>
          </a:stretch>
        </p:blipFill>
        <p:spPr>
          <a:xfrm>
            <a:off x="420885" y="6317722"/>
            <a:ext cx="2042960" cy="298800"/>
          </a:xfrm>
          <a:prstGeom prst="rect">
            <a:avLst/>
          </a:prstGeom>
        </p:spPr>
      </p:pic>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29" r:id="rId1"/>
    <p:sldLayoutId id="2147483804" r:id="rId2"/>
    <p:sldLayoutId id="2147483737" r:id="rId3"/>
    <p:sldLayoutId id="2147483731" r:id="rId4"/>
    <p:sldLayoutId id="2147483732" r:id="rId5"/>
    <p:sldLayoutId id="2147483786" r:id="rId6"/>
    <p:sldLayoutId id="2147483787" r:id="rId7"/>
    <p:sldLayoutId id="2147483755" r:id="rId8"/>
    <p:sldLayoutId id="2147483788" r:id="rId9"/>
    <p:sldLayoutId id="2147483789" r:id="rId10"/>
    <p:sldLayoutId id="2147483757" r:id="rId11"/>
    <p:sldLayoutId id="2147483790" r:id="rId12"/>
    <p:sldLayoutId id="2147483791" r:id="rId13"/>
    <p:sldLayoutId id="2147483792" r:id="rId14"/>
    <p:sldLayoutId id="2147483739" r:id="rId15"/>
    <p:sldLayoutId id="2147483793" r:id="rId16"/>
    <p:sldLayoutId id="2147483768" r:id="rId17"/>
    <p:sldLayoutId id="2147483794" r:id="rId18"/>
    <p:sldLayoutId id="2147483805" r:id="rId19"/>
    <p:sldLayoutId id="2147483795" r:id="rId20"/>
    <p:sldLayoutId id="2147483800" r:id="rId21"/>
    <p:sldLayoutId id="2147483797" r:id="rId22"/>
    <p:sldLayoutId id="2147483798" r:id="rId23"/>
    <p:sldLayoutId id="2147483799" r:id="rId24"/>
    <p:sldLayoutId id="2147483801" r:id="rId25"/>
    <p:sldLayoutId id="2147483743" r:id="rId26"/>
    <p:sldLayoutId id="2147483744" r:id="rId27"/>
    <p:sldLayoutId id="2147483807" r:id="rId28"/>
    <p:sldLayoutId id="2147483802" r:id="rId29"/>
    <p:sldLayoutId id="2147483769" r:id="rId30"/>
    <p:sldLayoutId id="2147483753" r:id="rId31"/>
  </p:sldLayoutIdLst>
  <p:hf hdr="0" ftr="0" dt="0"/>
  <p:txStyles>
    <p:title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p:titleStyle>
    <p:body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p:bodyStyle>
    <p:otherStyle>
      <a:defPPr>
        <a:defRPr lang="en-US"/>
      </a:defPPr>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12" userDrawn="1">
          <p15:clr>
            <a:srgbClr val="000000"/>
          </p15:clr>
        </p15:guide>
        <p15:guide id="2" pos="1024" userDrawn="1">
          <p15:clr>
            <a:srgbClr val="A4A3A4"/>
          </p15:clr>
        </p15:guide>
        <p15:guide id="3" orient="horz" pos="256" userDrawn="1">
          <p15:clr>
            <a:srgbClr val="A4A3A4"/>
          </p15:clr>
        </p15:guide>
        <p15:guide id="4" orient="horz" pos="1280" userDrawn="1">
          <p15:clr>
            <a:srgbClr val="A4A3A4"/>
          </p15:clr>
        </p15:guide>
        <p15:guide id="5" pos="1536" userDrawn="1">
          <p15:clr>
            <a:srgbClr val="A4A3A4"/>
          </p15:clr>
        </p15:guide>
        <p15:guide id="6" orient="horz" pos="1792" userDrawn="1">
          <p15:clr>
            <a:srgbClr val="A4A3A4"/>
          </p15:clr>
        </p15:guide>
        <p15:guide id="7" pos="2048" userDrawn="1">
          <p15:clr>
            <a:srgbClr val="A4A3A4"/>
          </p15:clr>
        </p15:guide>
        <p15:guide id="8" orient="horz" pos="2304" userDrawn="1">
          <p15:clr>
            <a:srgbClr val="A4A3A4"/>
          </p15:clr>
        </p15:guide>
        <p15:guide id="9" pos="2560" userDrawn="1">
          <p15:clr>
            <a:srgbClr val="A4A3A4"/>
          </p15:clr>
        </p15:guide>
        <p15:guide id="10" orient="horz" pos="2816" userDrawn="1">
          <p15:clr>
            <a:srgbClr val="A4A3A4"/>
          </p15:clr>
        </p15:guide>
        <p15:guide id="11" pos="6656" userDrawn="1">
          <p15:clr>
            <a:srgbClr val="A4A3A4"/>
          </p15:clr>
        </p15:guide>
        <p15:guide id="12" pos="7168" userDrawn="1">
          <p15:clr>
            <a:srgbClr val="000000"/>
          </p15:clr>
        </p15:guide>
        <p15:guide id="13" orient="horz" pos="3808" userDrawn="1">
          <p15:clr>
            <a:srgbClr val="A4A3A4"/>
          </p15:clr>
        </p15:guide>
        <p15:guide id="14" pos="3072" userDrawn="1">
          <p15:clr>
            <a:srgbClr val="A4A3A4"/>
          </p15:clr>
        </p15:guide>
        <p15:guide id="15" pos="3584" userDrawn="1">
          <p15:clr>
            <a:srgbClr val="A4A3A4"/>
          </p15:clr>
        </p15:guide>
        <p15:guide id="16" pos="4096" userDrawn="1">
          <p15:clr>
            <a:srgbClr val="A4A3A4"/>
          </p15:clr>
        </p15:guide>
        <p15:guide id="17" pos="4608" userDrawn="1">
          <p15:clr>
            <a:srgbClr val="A4A3A4"/>
          </p15:clr>
        </p15:guide>
        <p15:guide id="18" pos="5120" userDrawn="1">
          <p15:clr>
            <a:srgbClr val="A4A3A4"/>
          </p15:clr>
        </p15:guide>
        <p15:guide id="19" pos="5632" userDrawn="1">
          <p15:clr>
            <a:srgbClr val="A4A3A4"/>
          </p15:clr>
        </p15:guide>
        <p15:guide id="20" pos="6144" userDrawn="1">
          <p15:clr>
            <a:srgbClr val="A4A3A4"/>
          </p15:clr>
        </p15:guide>
        <p15:guide id="22" pos="256" userDrawn="1">
          <p15:clr>
            <a:srgbClr val="A4A3A4"/>
          </p15:clr>
        </p15:guide>
        <p15:guide id="23" orient="horz" pos="512" userDrawn="1">
          <p15:clr>
            <a:srgbClr val="000000"/>
          </p15:clr>
        </p15:guide>
        <p15:guide id="24" orient="horz" pos="768" userDrawn="1">
          <p15:clr>
            <a:srgbClr val="A4A3A4"/>
          </p15:clr>
        </p15:guide>
        <p15:guide id="25" pos="7424" userDrawn="1">
          <p15:clr>
            <a:srgbClr val="A4A3A4"/>
          </p15:clr>
        </p15:guide>
        <p15:guide id="26" orient="horz" pos="3296" userDrawn="1">
          <p15:clr>
            <a:srgbClr val="A4A3A4"/>
          </p15:clr>
        </p15:guide>
        <p15:guide id="27" orient="horz" pos="3552" userDrawn="1">
          <p15:clr>
            <a:srgbClr val="00000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xml"/><Relationship Id="rId1" Type="http://schemas.openxmlformats.org/officeDocument/2006/relationships/slideLayout" Target="../slideLayouts/slideLayout28.xml"/><Relationship Id="rId4" Type="http://schemas.openxmlformats.org/officeDocument/2006/relationships/image" Target="../media/image23.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sv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27.svg"/><Relationship Id="rId11" Type="http://schemas.openxmlformats.org/officeDocument/2006/relationships/image" Target="../media/image32.png"/><Relationship Id="rId5" Type="http://schemas.openxmlformats.org/officeDocument/2006/relationships/image" Target="../media/image26.png"/><Relationship Id="rId10" Type="http://schemas.openxmlformats.org/officeDocument/2006/relationships/image" Target="../media/image31.svg"/><Relationship Id="rId4" Type="http://schemas.openxmlformats.org/officeDocument/2006/relationships/image" Target="../media/image25.svg"/><Relationship Id="rId9" Type="http://schemas.openxmlformats.org/officeDocument/2006/relationships/image" Target="../media/image30.png"/></Relationships>
</file>

<file path=ppt/slides/_rels/slide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25.svg"/></Relationships>
</file>

<file path=ppt/slides/_rels/slide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29.svg"/></Relationships>
</file>

<file path=ppt/slides/_rels/slide6.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33.svg"/></Relationships>
</file>

<file path=ppt/slides/_rels/slide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27.svg"/></Relationships>
</file>

<file path=ppt/slides/_rels/slide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31.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2" name="Titel 1"/>
          <p:cNvSpPr txBox="1">
            <a:spLocks noGrp="1"/>
          </p:cNvSpPr>
          <p:nvPr>
            <p:ph type="title" idx="4294967295"/>
          </p:nvPr>
        </p:nvSpPr>
        <p:spPr>
          <a:xfrm>
            <a:off x="431799" y="4098924"/>
            <a:ext cx="7231954" cy="187166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a-DK" sz="4800" b="1" i="0" u="none" strike="noStrike" kern="1200" cap="none" spc="-70" normalizeH="0" baseline="0" noProof="0" dirty="0">
                <a:ln>
                  <a:noFill/>
                </a:ln>
                <a:solidFill>
                  <a:schemeClr val="bg1"/>
                </a:solidFill>
                <a:effectLst/>
                <a:uLnTx/>
                <a:uFillTx/>
                <a:latin typeface="+mj-lt"/>
                <a:ea typeface="+mj-ea"/>
                <a:cs typeface="+mj-cs"/>
              </a:rPr>
              <a:t>Viden om samtaler</a:t>
            </a:r>
            <a:endParaRPr kumimoji="0" lang="da-DK" sz="4800" b="1" i="0" u="none" strike="noStrike" kern="1200" cap="none" spc="-70" normalizeH="0" baseline="0" noProof="0" dirty="0">
              <a:ln>
                <a:noFill/>
              </a:ln>
              <a:solidFill>
                <a:schemeClr val="bg2"/>
              </a:solidFill>
              <a:effectLst/>
              <a:uLnTx/>
              <a:uFillTx/>
              <a:latin typeface="+mj-lt"/>
              <a:ea typeface="+mj-ea"/>
              <a:cs typeface="+mj-cs"/>
            </a:endParaRPr>
          </a:p>
        </p:txBody>
      </p:sp>
      <p:pic>
        <p:nvPicPr>
          <p:cNvPr id="14" name="Billede 13">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8419077" y="418548"/>
            <a:ext cx="3366522" cy="3366522"/>
          </a:xfrm>
          <a:prstGeom prst="rect">
            <a:avLst/>
          </a:prstGeom>
        </p:spPr>
      </p:pic>
      <p:sp>
        <p:nvSpPr>
          <p:cNvPr id="5" name="Pladsholder til tekst 5"/>
          <p:cNvSpPr txBox="1">
            <a:spLocks/>
          </p:cNvSpPr>
          <p:nvPr/>
        </p:nvSpPr>
        <p:spPr>
          <a:xfrm>
            <a:off x="8066355" y="6194425"/>
            <a:ext cx="3251200" cy="4064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da-DK" dirty="0">
                <a:solidFill>
                  <a:schemeClr val="bg1"/>
                </a:solidFill>
              </a:rPr>
              <a:t>2026</a:t>
            </a:r>
          </a:p>
        </p:txBody>
      </p:sp>
      <p:sp>
        <p:nvSpPr>
          <p:cNvPr id="4" name="Pladsholder til slidenummer 3"/>
          <p:cNvSpPr>
            <a:spLocks noGrp="1"/>
          </p:cNvSpPr>
          <p:nvPr>
            <p:ph type="sldNum" sz="quarter" idx="4"/>
          </p:nvPr>
        </p:nvSpPr>
        <p:spPr/>
        <p:txBody>
          <a:bodyPr/>
          <a:lstStyle/>
          <a:p>
            <a:fld id="{24C8C45C-947F-4981-8B3F-4F32E973C901}" type="slidenum">
              <a:rPr lang="da-DK" smtClean="0">
                <a:solidFill>
                  <a:schemeClr val="tx1"/>
                </a:solidFill>
              </a:rPr>
              <a:pPr/>
              <a:t>1</a:t>
            </a:fld>
            <a:endParaRPr lang="da-DK" dirty="0">
              <a:solidFill>
                <a:schemeClr val="tx1"/>
              </a:solidFill>
            </a:endParaRPr>
          </a:p>
        </p:txBody>
      </p:sp>
    </p:spTree>
    <p:extLst>
      <p:ext uri="{BB962C8B-B14F-4D97-AF65-F5344CB8AC3E}">
        <p14:creationId xmlns:p14="http://schemas.microsoft.com/office/powerpoint/2010/main" val="61423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Titel 1"/>
          <p:cNvSpPr>
            <a:spLocks noGrp="1"/>
          </p:cNvSpPr>
          <p:nvPr>
            <p:ph type="title"/>
          </p:nvPr>
        </p:nvSpPr>
        <p:spPr>
          <a:xfrm>
            <a:off x="812799" y="812799"/>
            <a:ext cx="8908392" cy="789969"/>
          </a:xfrm>
        </p:spPr>
        <p:txBody>
          <a:bodyPr/>
          <a:lstStyle/>
          <a:p>
            <a:r>
              <a:rPr lang="da-DK" sz="3600" dirty="0">
                <a:solidFill>
                  <a:srgbClr val="001844"/>
                </a:solidFill>
              </a:rPr>
              <a:t>Viden om samtaler</a:t>
            </a:r>
          </a:p>
        </p:txBody>
      </p:sp>
      <p:cxnSp>
        <p:nvCxnSpPr>
          <p:cNvPr id="17" name="Vinklet forbindelse 16">
            <a:extLst>
              <a:ext uri="{C183D7F6-B498-43B3-948B-1728B52AA6E4}">
                <adec:decorative xmlns:adec="http://schemas.microsoft.com/office/drawing/2017/decorative" val="1"/>
              </a:ext>
            </a:extLst>
          </p:cNvPr>
          <p:cNvCxnSpPr/>
          <p:nvPr/>
        </p:nvCxnSpPr>
        <p:spPr>
          <a:xfrm rot="10800000" flipV="1">
            <a:off x="690629"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6" name="Pladsholder til indhold 5"/>
          <p:cNvSpPr>
            <a:spLocks noGrp="1"/>
          </p:cNvSpPr>
          <p:nvPr>
            <p:ph idx="1"/>
          </p:nvPr>
        </p:nvSpPr>
        <p:spPr>
          <a:xfrm>
            <a:off x="812799" y="1851025"/>
            <a:ext cx="4876801" cy="3606800"/>
          </a:xfrm>
        </p:spPr>
        <p:txBody>
          <a:bodyPr/>
          <a:lstStyle/>
          <a:p>
            <a:pPr marL="0" indent="0">
              <a:buClr>
                <a:schemeClr val="tx1"/>
              </a:buClr>
              <a:buSzPct val="150000"/>
              <a:buNone/>
            </a:pPr>
            <a:r>
              <a:rPr lang="da-DK" sz="2000" dirty="0"/>
              <a:t>Disse slides </a:t>
            </a:r>
            <a:r>
              <a:rPr lang="da-DK" sz="2000" dirty="0">
                <a:solidFill>
                  <a:schemeClr val="tx1"/>
                </a:solidFill>
              </a:rPr>
              <a:t>opsummerer </a:t>
            </a:r>
            <a:r>
              <a:rPr lang="da-DK" sz="2000" b="1" dirty="0">
                <a:solidFill>
                  <a:schemeClr val="tx1"/>
                </a:solidFill>
              </a:rPr>
              <a:t>viden om</a:t>
            </a:r>
            <a:r>
              <a:rPr lang="da-DK" sz="2000" dirty="0"/>
              <a:t> </a:t>
            </a:r>
            <a:r>
              <a:rPr lang="da-DK" sz="2000" b="1" dirty="0">
                <a:solidFill>
                  <a:schemeClr val="tx1"/>
                </a:solidFill>
              </a:rPr>
              <a:t>samtaler </a:t>
            </a:r>
            <a:r>
              <a:rPr lang="da-DK" sz="2000" dirty="0">
                <a:solidFill>
                  <a:schemeClr val="tx1"/>
                </a:solidFill>
              </a:rPr>
              <a:t>med udgangspunkt </a:t>
            </a:r>
            <a:r>
              <a:rPr lang="da-DK" sz="2000" dirty="0">
                <a:solidFill>
                  <a:srgbClr val="171717"/>
                </a:solidFill>
                <a:effectLst/>
                <a:ea typeface="Calibri" panose="020F0502020204030204" pitchFamily="34" charset="0"/>
                <a:cs typeface="Times New Roman" panose="02020603050405020304" pitchFamily="18" charset="0"/>
              </a:rPr>
              <a:t>i både dansk og international forskning samt analyser på danske data.</a:t>
            </a:r>
            <a:endParaRPr lang="da-DK" sz="2000" dirty="0">
              <a:solidFill>
                <a:schemeClr val="tx1"/>
              </a:solidFill>
            </a:endParaRPr>
          </a:p>
          <a:p>
            <a:pPr marL="0" indent="0">
              <a:buClr>
                <a:schemeClr val="tx1"/>
              </a:buClr>
              <a:buSzPct val="150000"/>
              <a:buNone/>
            </a:pPr>
            <a:endParaRPr lang="da-DK" sz="2000" b="1" dirty="0">
              <a:solidFill>
                <a:schemeClr val="tx1"/>
              </a:solidFill>
            </a:endParaRPr>
          </a:p>
          <a:p>
            <a:pPr marL="0" indent="0">
              <a:buClr>
                <a:schemeClr val="tx1"/>
              </a:buClr>
              <a:buSzPct val="150000"/>
              <a:buNone/>
            </a:pPr>
            <a:r>
              <a:rPr lang="da-DK" sz="2000" dirty="0"/>
              <a:t>Viden bør altid suppleres med en individuel vurdering af, hvad der er den rette indsats i den konkrete situation.</a:t>
            </a:r>
          </a:p>
          <a:p>
            <a:pPr marL="180000" lvl="1" indent="0">
              <a:spcAft>
                <a:spcPts val="2400"/>
              </a:spcAft>
              <a:buClr>
                <a:schemeClr val="tx1"/>
              </a:buClr>
              <a:buSzPct val="150000"/>
              <a:buNone/>
            </a:pPr>
            <a:endParaRPr lang="da-DK" sz="2000" dirty="0">
              <a:solidFill>
                <a:schemeClr val="tx1"/>
              </a:solidFill>
            </a:endParaRPr>
          </a:p>
        </p:txBody>
      </p:sp>
      <p:cxnSp>
        <p:nvCxnSpPr>
          <p:cNvPr id="18" name="Vinklet forbindelse 17">
            <a:extLst>
              <a:ext uri="{C183D7F6-B498-43B3-948B-1728B52AA6E4}">
                <adec:decorative xmlns:adec="http://schemas.microsoft.com/office/drawing/2017/decorative" val="1"/>
              </a:ext>
            </a:extLst>
          </p:cNvPr>
          <p:cNvCxnSpPr/>
          <p:nvPr/>
        </p:nvCxnSpPr>
        <p:spPr>
          <a:xfrm rot="10800000" flipV="1">
            <a:off x="6429374"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5" name="Pladsholder til indhold 1"/>
          <p:cNvSpPr>
            <a:spLocks noGrp="1"/>
          </p:cNvSpPr>
          <p:nvPr>
            <p:ph sz="half" idx="4294967295"/>
          </p:nvPr>
        </p:nvSpPr>
        <p:spPr>
          <a:xfrm>
            <a:off x="6502400" y="1851025"/>
            <a:ext cx="4876800" cy="3606800"/>
          </a:xfrm>
          <a:prstGeom prst="rect">
            <a:avLst/>
          </a:prstGeom>
        </p:spPr>
        <p:txBody>
          <a:bodyPr/>
          <a:lstStyle/>
          <a:p>
            <a:pPr marL="0" indent="0">
              <a:buClr>
                <a:schemeClr val="tx1"/>
              </a:buClr>
              <a:buSzPct val="150000"/>
              <a:buNone/>
            </a:pPr>
            <a:r>
              <a:rPr lang="da-DK" sz="2000" dirty="0"/>
              <a:t>Find flere detaljer i </a:t>
            </a:r>
            <a:r>
              <a:rPr lang="da-DK" sz="2000" dirty="0" err="1"/>
              <a:t>STARs</a:t>
            </a:r>
            <a:r>
              <a:rPr lang="da-DK" sz="2000" dirty="0"/>
              <a:t> </a:t>
            </a:r>
            <a:r>
              <a:rPr lang="da-DK" sz="2000" dirty="0" err="1"/>
              <a:t>vidensnotat</a:t>
            </a:r>
            <a:r>
              <a:rPr lang="da-DK" sz="2000" dirty="0"/>
              <a:t> </a:t>
            </a:r>
            <a:r>
              <a:rPr lang="da-DK" sz="2000" i="1" dirty="0"/>
              <a:t>Viden om samtaler</a:t>
            </a:r>
          </a:p>
          <a:p>
            <a:pPr marL="0" indent="0">
              <a:buNone/>
            </a:pPr>
            <a:endParaRPr lang="da-DK" sz="2000" dirty="0"/>
          </a:p>
        </p:txBody>
      </p:sp>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2</a:t>
            </a:fld>
            <a:endParaRPr lang="da-DK" dirty="0">
              <a:solidFill>
                <a:schemeClr val="tx1"/>
              </a:solidFill>
            </a:endParaRPr>
          </a:p>
        </p:txBody>
      </p:sp>
    </p:spTree>
    <p:extLst>
      <p:ext uri="{BB962C8B-B14F-4D97-AF65-F5344CB8AC3E}">
        <p14:creationId xmlns:p14="http://schemas.microsoft.com/office/powerpoint/2010/main" val="2976338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Titel 1"/>
          <p:cNvSpPr>
            <a:spLocks noGrp="1"/>
          </p:cNvSpPr>
          <p:nvPr>
            <p:ph type="title"/>
          </p:nvPr>
        </p:nvSpPr>
        <p:spPr>
          <a:xfrm>
            <a:off x="812799" y="812799"/>
            <a:ext cx="8908392" cy="789969"/>
          </a:xfrm>
        </p:spPr>
        <p:txBody>
          <a:bodyPr/>
          <a:lstStyle/>
          <a:p>
            <a:r>
              <a:rPr lang="da-DK" sz="3600" dirty="0"/>
              <a:t>Hvad virker i jobsøgningen?</a:t>
            </a:r>
          </a:p>
        </p:txBody>
      </p:sp>
      <p:sp>
        <p:nvSpPr>
          <p:cNvPr id="61" name="Titel 1"/>
          <p:cNvSpPr txBox="1">
            <a:spLocks/>
          </p:cNvSpPr>
          <p:nvPr/>
        </p:nvSpPr>
        <p:spPr>
          <a:xfrm>
            <a:off x="1242758" y="1899730"/>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rPr>
              <a:t>Samtalen som effektivt redskab</a:t>
            </a:r>
          </a:p>
        </p:txBody>
      </p:sp>
      <p:pic>
        <p:nvPicPr>
          <p:cNvPr id="18" name="Grafik 17">
            <a:extLst>
              <a:ext uri="{FF2B5EF4-FFF2-40B4-BE49-F238E27FC236}">
                <a16:creationId xmlns:a16="http://schemas.microsoft.com/office/drawing/2014/main" id="{7D8DFB5D-69D8-43D6-B2CC-088BB05720A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8669" y="1899730"/>
            <a:ext cx="559942" cy="559942"/>
          </a:xfrm>
          <a:prstGeom prst="rect">
            <a:avLst/>
          </a:prstGeom>
        </p:spPr>
      </p:pic>
      <p:grpSp>
        <p:nvGrpSpPr>
          <p:cNvPr id="3" name="Gruppe 2" descr="Tidlig aktivering"/>
          <p:cNvGrpSpPr/>
          <p:nvPr/>
        </p:nvGrpSpPr>
        <p:grpSpPr>
          <a:xfrm>
            <a:off x="6410669" y="1842288"/>
            <a:ext cx="3896445" cy="712821"/>
            <a:chOff x="1257838" y="1638337"/>
            <a:chExt cx="3896445" cy="740144"/>
          </a:xfrm>
        </p:grpSpPr>
        <p:sp>
          <p:nvSpPr>
            <p:cNvPr id="41" name="Titel 1"/>
            <p:cNvSpPr txBox="1">
              <a:spLocks/>
            </p:cNvSpPr>
            <p:nvPr/>
          </p:nvSpPr>
          <p:spPr>
            <a:xfrm>
              <a:off x="1257838" y="1798050"/>
              <a:ext cx="2913391" cy="559942"/>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latin typeface="+mn-lt"/>
                  <a:ea typeface="Calibri" panose="020F0502020204030204" pitchFamily="34" charset="0"/>
                  <a:cs typeface="Times New Roman" panose="02020603050405020304" pitchFamily="18" charset="0"/>
                </a:rPr>
                <a:t>Effekten af samtaler ses både før og efter</a:t>
              </a:r>
              <a:endParaRPr lang="da-DK" sz="2000" dirty="0">
                <a:solidFill>
                  <a:srgbClr val="003087"/>
                </a:solidFill>
                <a:latin typeface="+mn-lt"/>
              </a:endParaRPr>
            </a:p>
          </p:txBody>
        </p:sp>
        <p:pic>
          <p:nvPicPr>
            <p:cNvPr id="11" name="Billede 10"/>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4414139" y="1638337"/>
              <a:ext cx="740144" cy="740144"/>
            </a:xfrm>
            <a:prstGeom prst="rect">
              <a:avLst/>
            </a:prstGeom>
          </p:spPr>
        </p:pic>
      </p:grpSp>
      <p:grpSp>
        <p:nvGrpSpPr>
          <p:cNvPr id="7" name="Gruppe 6" descr="Løntilskud kan hjælpe de stærkeste unge"/>
          <p:cNvGrpSpPr/>
          <p:nvPr/>
        </p:nvGrpSpPr>
        <p:grpSpPr>
          <a:xfrm>
            <a:off x="1242758" y="3342312"/>
            <a:ext cx="3740839" cy="720000"/>
            <a:chOff x="1242758" y="3324630"/>
            <a:chExt cx="3740839" cy="720000"/>
          </a:xfrm>
        </p:grpSpPr>
        <p:sp>
          <p:nvSpPr>
            <p:cNvPr id="63" name="Titel 1"/>
            <p:cNvSpPr txBox="1">
              <a:spLocks/>
            </p:cNvSpPr>
            <p:nvPr/>
          </p:nvSpPr>
          <p:spPr>
            <a:xfrm>
              <a:off x="1242758" y="3324630"/>
              <a:ext cx="2913392"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latin typeface="+mn-lt"/>
                  <a:ea typeface="Calibri" panose="020F0502020204030204" pitchFamily="34" charset="0"/>
                  <a:cs typeface="Times New Roman" panose="02020603050405020304" pitchFamily="18" charset="0"/>
                </a:rPr>
                <a:t>Samtaler med fokus på job</a:t>
              </a:r>
              <a:endParaRPr lang="da-DK" sz="2000" dirty="0">
                <a:solidFill>
                  <a:srgbClr val="003087"/>
                </a:solidFill>
                <a:latin typeface="+mn-lt"/>
              </a:endParaRPr>
            </a:p>
          </p:txBody>
        </p:sp>
        <p:pic>
          <p:nvPicPr>
            <p:cNvPr id="10" name="Billede 9"/>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4308151" y="3337960"/>
              <a:ext cx="675446" cy="675446"/>
            </a:xfrm>
            <a:prstGeom prst="rect">
              <a:avLst/>
            </a:prstGeom>
          </p:spPr>
        </p:pic>
      </p:grpSp>
      <p:grpSp>
        <p:nvGrpSpPr>
          <p:cNvPr id="5" name="Gruppe 4" descr="Mentor støtte"/>
          <p:cNvGrpSpPr/>
          <p:nvPr/>
        </p:nvGrpSpPr>
        <p:grpSpPr>
          <a:xfrm>
            <a:off x="6410669" y="3331133"/>
            <a:ext cx="3896445" cy="751323"/>
            <a:chOff x="6413964" y="1807493"/>
            <a:chExt cx="3896445" cy="751323"/>
          </a:xfrm>
        </p:grpSpPr>
        <p:sp>
          <p:nvSpPr>
            <p:cNvPr id="60" name="Titel 1"/>
            <p:cNvSpPr txBox="1">
              <a:spLocks/>
            </p:cNvSpPr>
            <p:nvPr/>
          </p:nvSpPr>
          <p:spPr>
            <a:xfrm>
              <a:off x="6413964" y="1807493"/>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latin typeface="+mn-lt"/>
                  <a:ea typeface="Calibri" panose="020F0502020204030204" pitchFamily="34" charset="0"/>
                  <a:cs typeface="Times New Roman" panose="02020603050405020304" pitchFamily="18" charset="0"/>
                </a:rPr>
                <a:t>Effekten gælder for jobparate ledige</a:t>
              </a:r>
              <a:endParaRPr lang="da-DK" sz="2000" dirty="0">
                <a:solidFill>
                  <a:srgbClr val="003087"/>
                </a:solidFill>
                <a:latin typeface="+mn-lt"/>
              </a:endParaRPr>
            </a:p>
          </p:txBody>
        </p:sp>
        <p:pic>
          <p:nvPicPr>
            <p:cNvPr id="12" name="Billede 11"/>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9570265" y="1818672"/>
              <a:ext cx="740144" cy="740144"/>
            </a:xfrm>
            <a:prstGeom prst="rect">
              <a:avLst/>
            </a:prstGeom>
          </p:spPr>
        </p:pic>
      </p:grpSp>
      <p:grpSp>
        <p:nvGrpSpPr>
          <p:cNvPr id="6" name="Gruppe 5" descr="Brobygning">
            <a:extLst>
              <a:ext uri="{C183D7F6-B498-43B3-948B-1728B52AA6E4}">
                <adec:decorative xmlns:adec="http://schemas.microsoft.com/office/drawing/2017/decorative" val="0"/>
              </a:ext>
            </a:extLst>
          </p:cNvPr>
          <p:cNvGrpSpPr/>
          <p:nvPr/>
        </p:nvGrpSpPr>
        <p:grpSpPr>
          <a:xfrm>
            <a:off x="1242758" y="4658438"/>
            <a:ext cx="3770470" cy="944574"/>
            <a:chOff x="6410669" y="2968341"/>
            <a:chExt cx="3770470" cy="944574"/>
          </a:xfrm>
        </p:grpSpPr>
        <p:sp>
          <p:nvSpPr>
            <p:cNvPr id="62" name="Titel 1"/>
            <p:cNvSpPr txBox="1">
              <a:spLocks/>
            </p:cNvSpPr>
            <p:nvPr/>
          </p:nvSpPr>
          <p:spPr>
            <a:xfrm>
              <a:off x="6410669" y="2968341"/>
              <a:ext cx="2913390" cy="944574"/>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b="1" dirty="0">
                  <a:solidFill>
                    <a:srgbClr val="003087"/>
                  </a:solidFill>
                  <a:effectLst/>
                  <a:latin typeface="+mn-lt"/>
                  <a:ea typeface="Calibri" panose="020F0502020204030204" pitchFamily="34" charset="0"/>
                  <a:cs typeface="Times New Roman" panose="02020603050405020304" pitchFamily="18" charset="0"/>
                </a:rPr>
                <a:t>Tidlige og hyppige samtaler</a:t>
              </a:r>
              <a:endParaRPr lang="da-DK" sz="2000" dirty="0">
                <a:solidFill>
                  <a:srgbClr val="003087"/>
                </a:solidFill>
                <a:latin typeface="+mn-lt"/>
              </a:endParaRPr>
            </a:p>
          </p:txBody>
        </p:sp>
        <p:pic>
          <p:nvPicPr>
            <p:cNvPr id="13" name="Billede 12"/>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a:xfrm>
              <a:off x="9495140" y="3057618"/>
              <a:ext cx="685999" cy="685999"/>
            </a:xfrm>
            <a:prstGeom prst="rect">
              <a:avLst/>
            </a:prstGeom>
          </p:spPr>
        </p:pic>
      </p:grpSp>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3</a:t>
            </a:fld>
            <a:endParaRPr lang="da-DK" dirty="0">
              <a:solidFill>
                <a:schemeClr val="tx1"/>
              </a:solidFill>
            </a:endParaRPr>
          </a:p>
        </p:txBody>
      </p:sp>
    </p:spTree>
    <p:extLst>
      <p:ext uri="{BB962C8B-B14F-4D97-AF65-F5344CB8AC3E}">
        <p14:creationId xmlns:p14="http://schemas.microsoft.com/office/powerpoint/2010/main" val="1752850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kstfelt 10"/>
          <p:cNvSpPr txBox="1"/>
          <p:nvPr/>
        </p:nvSpPr>
        <p:spPr>
          <a:xfrm>
            <a:off x="0" y="4552"/>
            <a:ext cx="12192000" cy="402775"/>
          </a:xfrm>
          <a:prstGeom prst="rect">
            <a:avLst/>
          </a:prstGeom>
          <a:solidFill>
            <a:srgbClr val="003087"/>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6" name="Title 25">
            <a:extLst>
              <a:ext uri="{FF2B5EF4-FFF2-40B4-BE49-F238E27FC236}">
                <a16:creationId xmlns:a16="http://schemas.microsoft.com/office/drawing/2014/main" id="{4630F3C6-7AF5-79A9-C86F-019F2690999D}"/>
              </a:ext>
            </a:extLst>
          </p:cNvPr>
          <p:cNvSpPr>
            <a:spLocks noGrp="1"/>
          </p:cNvSpPr>
          <p:nvPr>
            <p:ph type="title"/>
          </p:nvPr>
        </p:nvSpPr>
        <p:spPr>
          <a:xfrm>
            <a:off x="812799" y="812800"/>
            <a:ext cx="11131551" cy="406400"/>
          </a:xfrm>
        </p:spPr>
        <p:txBody>
          <a:bodyPr/>
          <a:lstStyle/>
          <a:p>
            <a:r>
              <a:rPr lang="da-DK" dirty="0">
                <a:solidFill>
                  <a:srgbClr val="003087"/>
                </a:solidFill>
              </a:rPr>
              <a:t>Samtaler som redskab</a:t>
            </a:r>
          </a:p>
        </p:txBody>
      </p:sp>
      <p:sp>
        <p:nvSpPr>
          <p:cNvPr id="13" name="Content Placeholder 8">
            <a:extLst>
              <a:ext uri="{FF2B5EF4-FFF2-40B4-BE49-F238E27FC236}">
                <a16:creationId xmlns:a16="http://schemas.microsoft.com/office/drawing/2014/main" id="{32E6B0B9-7FEB-47E0-370F-6BB5AAC12F4A}"/>
              </a:ext>
            </a:extLst>
          </p:cNvPr>
          <p:cNvSpPr txBox="1">
            <a:spLocks/>
          </p:cNvSpPr>
          <p:nvPr/>
        </p:nvSpPr>
        <p:spPr>
          <a:xfrm>
            <a:off x="812798" y="1624673"/>
            <a:ext cx="5283201"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rgbClr val="003087"/>
              </a:buClr>
              <a:buSzPct val="150000"/>
              <a:buNone/>
            </a:pPr>
            <a:r>
              <a:rPr lang="da-DK" sz="1800" dirty="0">
                <a:solidFill>
                  <a:srgbClr val="171717"/>
                </a:solidFill>
                <a:latin typeface="Verdana" panose="020B0604030504040204" pitchFamily="34" charset="0"/>
                <a:ea typeface="Calibri" panose="020F0502020204030204" pitchFamily="34" charset="0"/>
                <a:cs typeface="Times New Roman" panose="02020603050405020304" pitchFamily="18" charset="0"/>
              </a:rPr>
              <a:t>S</a:t>
            </a: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amtaler er et effektivt redskab</a:t>
            </a:r>
            <a:endParaRPr lang="da-DK" sz="2000" dirty="0"/>
          </a:p>
          <a:p>
            <a:pPr marL="540363" lvl="1" indent="-360363">
              <a:buClr>
                <a:srgbClr val="003087"/>
              </a:buClr>
              <a:buSzPct val="150000"/>
              <a:buFont typeface="Arial" panose="020B0604020202020204" pitchFamily="34" charset="0"/>
              <a:buChar char="›"/>
            </a:pPr>
            <a:r>
              <a:rPr lang="da-DK" sz="2000" dirty="0"/>
              <a:t>De øger afgangen fra ledigheden og overgangen til beskæftigelse </a:t>
            </a:r>
          </a:p>
          <a:p>
            <a:pPr marL="540363" lvl="1" indent="-360363">
              <a:buClr>
                <a:srgbClr val="003087"/>
              </a:buClr>
              <a:buSzPct val="150000"/>
              <a:buFont typeface="Arial" panose="020B0604020202020204" pitchFamily="34" charset="0"/>
              <a:buChar char="›"/>
            </a:pPr>
            <a:r>
              <a:rPr lang="da-DK" sz="2000" dirty="0">
                <a:solidFill>
                  <a:srgbClr val="171717"/>
                </a:solidFill>
                <a:ea typeface="Calibri" panose="020F0502020204030204" pitchFamily="34" charset="0"/>
                <a:cs typeface="Times New Roman" panose="02020603050405020304" pitchFamily="18" charset="0"/>
              </a:rPr>
              <a:t>I</a:t>
            </a:r>
            <a:r>
              <a:rPr lang="da-DK" sz="2000" dirty="0">
                <a:solidFill>
                  <a:srgbClr val="171717"/>
                </a:solidFill>
                <a:effectLst/>
                <a:ea typeface="Calibri" panose="020F0502020204030204" pitchFamily="34" charset="0"/>
                <a:cs typeface="Times New Roman" panose="02020603050405020304" pitchFamily="18" charset="0"/>
              </a:rPr>
              <a:t>ntensive individuelle samtaler tidligt i et ledighedsforløb har en markant positiv effekt i forhold til at få ledige i job </a:t>
            </a:r>
          </a:p>
          <a:p>
            <a:pPr marL="540363" lvl="1" indent="-360363">
              <a:buClr>
                <a:srgbClr val="003087"/>
              </a:buClr>
              <a:buSzPct val="150000"/>
              <a:buFont typeface="Arial" panose="020B0604020202020204" pitchFamily="34" charset="0"/>
              <a:buChar char="›"/>
            </a:pPr>
            <a:r>
              <a:rPr lang="da-DK" sz="2000" dirty="0">
                <a:solidFill>
                  <a:srgbClr val="171717"/>
                </a:solidFill>
                <a:effectLst/>
                <a:ea typeface="Calibri" panose="020F0502020204030204" pitchFamily="34" charset="0"/>
                <a:cs typeface="Times New Roman" panose="02020603050405020304" pitchFamily="18" charset="0"/>
              </a:rPr>
              <a:t>Over tid finder hovedparten af både danske og internationale studier positive effekter af samtaler. </a:t>
            </a:r>
          </a:p>
          <a:p>
            <a:pPr marL="540363" lvl="1" indent="-360363">
              <a:buClr>
                <a:srgbClr val="003087"/>
              </a:buClr>
              <a:buSzPct val="150000"/>
              <a:buFont typeface="Arial" panose="020B0604020202020204" pitchFamily="34" charset="0"/>
              <a:buChar char="›"/>
            </a:pPr>
            <a:endParaRPr lang="da-DK" sz="2000" dirty="0"/>
          </a:p>
        </p:txBody>
      </p:sp>
      <p:cxnSp>
        <p:nvCxnSpPr>
          <p:cNvPr id="7" name="Vinklet forbindelse 13">
            <a:extLst>
              <a:ext uri="{FF2B5EF4-FFF2-40B4-BE49-F238E27FC236}">
                <a16:creationId xmlns:a16="http://schemas.microsoft.com/office/drawing/2014/main" id="{15F5D3EC-7815-433D-9481-11E83CFE010C}"/>
              </a:ext>
              <a:ext uri="{C183D7F6-B498-43B3-948B-1728B52AA6E4}">
                <adec:decorative xmlns:adec="http://schemas.microsoft.com/office/drawing/2017/decorative" val="1"/>
              </a:ext>
            </a:extLst>
          </p:cNvPr>
          <p:cNvCxnSpPr/>
          <p:nvPr/>
        </p:nvCxnSpPr>
        <p:spPr>
          <a:xfrm>
            <a:off x="6486442" y="5638748"/>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8" name="Text Placeholder 25">
            <a:extLst>
              <a:ext uri="{FF2B5EF4-FFF2-40B4-BE49-F238E27FC236}">
                <a16:creationId xmlns:a16="http://schemas.microsoft.com/office/drawing/2014/main" id="{6B34BBFE-A29B-44D9-BB93-4BB651947B28}"/>
              </a:ext>
            </a:extLst>
          </p:cNvPr>
          <p:cNvSpPr txBox="1">
            <a:spLocks/>
          </p:cNvSpPr>
          <p:nvPr/>
        </p:nvSpPr>
        <p:spPr>
          <a:xfrm>
            <a:off x="6486443" y="5303519"/>
            <a:ext cx="4016542" cy="959115"/>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Samtaler er udpeget som et af de bedste og mest robuste redskaber til jobparate ledige</a:t>
            </a:r>
          </a:p>
        </p:txBody>
      </p:sp>
      <p:pic>
        <p:nvPicPr>
          <p:cNvPr id="5" name="Billed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593949" y="4171950"/>
            <a:ext cx="1191650" cy="1191650"/>
          </a:xfrm>
          <a:prstGeom prst="rect">
            <a:avLst/>
          </a:prstGeom>
        </p:spPr>
      </p:pic>
      <p:sp>
        <p:nvSpPr>
          <p:cNvPr id="3" name="Pladsholder til slidenummer 2">
            <a:extLst>
              <a:ext uri="{FF2B5EF4-FFF2-40B4-BE49-F238E27FC236}">
                <a16:creationId xmlns:a16="http://schemas.microsoft.com/office/drawing/2014/main" id="{D9D0E6F7-C573-24A8-A89E-78898F098B42}"/>
              </a:ext>
            </a:extLst>
          </p:cNvPr>
          <p:cNvSpPr>
            <a:spLocks noGrp="1"/>
          </p:cNvSpPr>
          <p:nvPr>
            <p:ph type="sldNum" sz="quarter" idx="12"/>
          </p:nvPr>
        </p:nvSpPr>
        <p:spPr/>
        <p:txBody>
          <a:bodyPr/>
          <a:lstStyle/>
          <a:p>
            <a:fld id="{24C8C45C-947F-4981-8B3F-4F32E973C901}" type="slidenum">
              <a:rPr lang="da-DK" smtClean="0">
                <a:solidFill>
                  <a:schemeClr val="tx1"/>
                </a:solidFill>
              </a:rPr>
              <a:pPr/>
              <a:t>4</a:t>
            </a:fld>
            <a:endParaRPr lang="da-DK" dirty="0">
              <a:solidFill>
                <a:schemeClr val="tx1"/>
              </a:solidFill>
            </a:endParaRPr>
          </a:p>
        </p:txBody>
      </p:sp>
    </p:spTree>
    <p:extLst>
      <p:ext uri="{BB962C8B-B14F-4D97-AF65-F5344CB8AC3E}">
        <p14:creationId xmlns:p14="http://schemas.microsoft.com/office/powerpoint/2010/main" val="827544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felt 17"/>
          <p:cNvSpPr txBox="1"/>
          <p:nvPr/>
        </p:nvSpPr>
        <p:spPr>
          <a:xfrm>
            <a:off x="0" y="4552"/>
            <a:ext cx="12192000" cy="402775"/>
          </a:xfrm>
          <a:prstGeom prst="rect">
            <a:avLst/>
          </a:prstGeom>
          <a:solidFill>
            <a:schemeClr val="accent1"/>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 name="Titel 1"/>
          <p:cNvSpPr>
            <a:spLocks noGrp="1"/>
          </p:cNvSpPr>
          <p:nvPr>
            <p:ph type="title"/>
          </p:nvPr>
        </p:nvSpPr>
        <p:spPr>
          <a:xfrm>
            <a:off x="812799" y="935101"/>
            <a:ext cx="10566401" cy="406400"/>
          </a:xfrm>
        </p:spPr>
        <p:txBody>
          <a:bodyPr/>
          <a:lstStyle/>
          <a:p>
            <a:r>
              <a:rPr lang="da-DK" dirty="0">
                <a:solidFill>
                  <a:srgbClr val="003087"/>
                </a:solidFill>
              </a:rPr>
              <a:t>Samtaler med fokus på job</a:t>
            </a:r>
          </a:p>
        </p:txBody>
      </p:sp>
      <p:sp>
        <p:nvSpPr>
          <p:cNvPr id="19" name="Content Placeholder 8">
            <a:extLst>
              <a:ext uri="{FF2B5EF4-FFF2-40B4-BE49-F238E27FC236}">
                <a16:creationId xmlns:a16="http://schemas.microsoft.com/office/drawing/2014/main" id="{32E6B0B9-7FEB-47E0-370F-6BB5AAC12F4A}"/>
              </a:ext>
            </a:extLst>
          </p:cNvPr>
          <p:cNvSpPr txBox="1">
            <a:spLocks/>
          </p:cNvSpPr>
          <p:nvPr/>
        </p:nvSpPr>
        <p:spPr>
          <a:xfrm>
            <a:off x="812799" y="1643723"/>
            <a:ext cx="4813045"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rgbClr val="003087"/>
              </a:buClr>
              <a:buSzPct val="150000"/>
              <a:buNone/>
            </a:pPr>
            <a:r>
              <a:rPr lang="da-DK" sz="2000" dirty="0">
                <a:solidFill>
                  <a:srgbClr val="171717"/>
                </a:solidFill>
                <a:effectLst/>
                <a:ea typeface="Calibri" panose="020F0502020204030204" pitchFamily="34" charset="0"/>
                <a:cs typeface="Times New Roman" panose="02020603050405020304" pitchFamily="18" charset="0"/>
              </a:rPr>
              <a:t>Samtaler er et effektivt værktøj til at øge afgangen fra ledighed uanset formålet.</a:t>
            </a:r>
          </a:p>
          <a:p>
            <a:pPr marL="360363" indent="-360363">
              <a:buClr>
                <a:srgbClr val="003087"/>
              </a:buClr>
              <a:buSzPct val="150000"/>
              <a:buFont typeface="Arial" panose="020B0604020202020204" pitchFamily="34" charset="0"/>
              <a:buChar char="›"/>
            </a:pPr>
            <a:r>
              <a:rPr lang="da-DK" sz="2000" dirty="0">
                <a:solidFill>
                  <a:srgbClr val="171717"/>
                </a:solidFill>
                <a:effectLst/>
                <a:ea typeface="Verdana" panose="020B0604030504040204" pitchFamily="34" charset="0"/>
                <a:cs typeface="Times New Roman" panose="02020603050405020304" pitchFamily="18" charset="0"/>
              </a:rPr>
              <a:t>Litteraturen peger dog på, at effekterne er størst, når samtalerne aktivt understøtter jobsøgning</a:t>
            </a:r>
          </a:p>
          <a:p>
            <a:pPr marL="360363" indent="-360363">
              <a:buClr>
                <a:srgbClr val="003087"/>
              </a:buClr>
              <a:buSzPct val="150000"/>
              <a:buFont typeface="Arial" panose="020B0604020202020204" pitchFamily="34" charset="0"/>
              <a:buChar char="›"/>
            </a:pPr>
            <a:r>
              <a:rPr lang="da-DK" sz="2000" dirty="0">
                <a:solidFill>
                  <a:srgbClr val="171717"/>
                </a:solidFill>
                <a:effectLst/>
                <a:ea typeface="Calibri" panose="020F0502020204030204" pitchFamily="34" charset="0"/>
                <a:cs typeface="Times New Roman" panose="02020603050405020304" pitchFamily="18" charset="0"/>
              </a:rPr>
              <a:t>Effektstudier af samtaler med fokus på rådgivning viser, at de rådgivende samtaler medvirker til, at ledige kommer hurtigere i job</a:t>
            </a:r>
          </a:p>
          <a:p>
            <a:pPr marL="360363" indent="-360363">
              <a:buClr>
                <a:srgbClr val="003087"/>
              </a:buClr>
              <a:buSzPct val="150000"/>
              <a:buFont typeface="Arial" panose="020B0604020202020204" pitchFamily="34" charset="0"/>
              <a:buChar char="›"/>
            </a:pPr>
            <a:r>
              <a:rPr lang="da-DK" sz="2000" dirty="0">
                <a:solidFill>
                  <a:srgbClr val="171717"/>
                </a:solidFill>
                <a:effectLst/>
                <a:ea typeface="Calibri" panose="020F0502020204030204" pitchFamily="34" charset="0"/>
                <a:cs typeface="Times New Roman" panose="02020603050405020304" pitchFamily="18" charset="0"/>
              </a:rPr>
              <a:t>Hvis sagsbehandlerne har direkte kontakt til arbejdsgiverne, er det med til at øge lediges chancer for at finde job  </a:t>
            </a:r>
            <a:br>
              <a:rPr lang="da-DK" sz="2000" dirty="0">
                <a:solidFill>
                  <a:srgbClr val="171717"/>
                </a:solidFill>
                <a:effectLst/>
                <a:ea typeface="Calibri" panose="020F0502020204030204" pitchFamily="34" charset="0"/>
                <a:cs typeface="Times New Roman" panose="02020603050405020304" pitchFamily="18" charset="0"/>
              </a:rPr>
            </a:br>
            <a:endParaRPr lang="da-DK" sz="2000" dirty="0">
              <a:solidFill>
                <a:srgbClr val="171717"/>
              </a:solidFill>
              <a:effectLst/>
              <a:ea typeface="Calibri" panose="020F0502020204030204" pitchFamily="34" charset="0"/>
              <a:cs typeface="Times New Roman" panose="02020603050405020304" pitchFamily="18" charset="0"/>
            </a:endParaRPr>
          </a:p>
          <a:p>
            <a:pPr marL="0" indent="0">
              <a:buClr>
                <a:srgbClr val="003087"/>
              </a:buClr>
              <a:buSzPct val="150000"/>
              <a:buNone/>
            </a:pPr>
            <a:endParaRPr lang="da-DK" sz="2000" dirty="0"/>
          </a:p>
        </p:txBody>
      </p:sp>
      <p:cxnSp>
        <p:nvCxnSpPr>
          <p:cNvPr id="14" name="Vinklet forbindelse 13">
            <a:extLst>
              <a:ext uri="{C183D7F6-B498-43B3-948B-1728B52AA6E4}">
                <adec:decorative xmlns:adec="http://schemas.microsoft.com/office/drawing/2017/decorative" val="1"/>
              </a:ext>
            </a:extLst>
          </p:cNvPr>
          <p:cNvCxnSpPr/>
          <p:nvPr/>
        </p:nvCxnSpPr>
        <p:spPr>
          <a:xfrm>
            <a:off x="6486442" y="5638748"/>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486442" y="4679633"/>
            <a:ext cx="4016542" cy="959115"/>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Et svensk randomiseret studie viser, at en indsats med flere samtaler har en positiv effekt i forhold til at få ledige i job. Det gælder både, hvis samtalerne er fysiske eller digitale</a:t>
            </a:r>
          </a:p>
        </p:txBody>
      </p:sp>
      <p:pic>
        <p:nvPicPr>
          <p:cNvPr id="5" name="Billed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401462" y="4186254"/>
            <a:ext cx="1311118" cy="1311118"/>
          </a:xfrm>
          <a:prstGeom prst="rect">
            <a:avLst/>
          </a:prstGeom>
        </p:spPr>
      </p:pic>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5</a:t>
            </a:fld>
            <a:endParaRPr lang="da-DK" dirty="0">
              <a:solidFill>
                <a:schemeClr val="tx1"/>
              </a:solidFill>
            </a:endParaRPr>
          </a:p>
        </p:txBody>
      </p:sp>
    </p:spTree>
    <p:extLst>
      <p:ext uri="{BB962C8B-B14F-4D97-AF65-F5344CB8AC3E}">
        <p14:creationId xmlns:p14="http://schemas.microsoft.com/office/powerpoint/2010/main" val="538272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felt 17"/>
          <p:cNvSpPr txBox="1"/>
          <p:nvPr/>
        </p:nvSpPr>
        <p:spPr>
          <a:xfrm>
            <a:off x="0" y="4552"/>
            <a:ext cx="12192000" cy="402775"/>
          </a:xfrm>
          <a:prstGeom prst="rect">
            <a:avLst/>
          </a:prstGeom>
          <a:solidFill>
            <a:schemeClr val="accent1"/>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 name="Titel 1"/>
          <p:cNvSpPr>
            <a:spLocks noGrp="1"/>
          </p:cNvSpPr>
          <p:nvPr>
            <p:ph type="title"/>
          </p:nvPr>
        </p:nvSpPr>
        <p:spPr>
          <a:xfrm>
            <a:off x="812799" y="935101"/>
            <a:ext cx="10566401" cy="406400"/>
          </a:xfrm>
        </p:spPr>
        <p:txBody>
          <a:bodyPr/>
          <a:lstStyle/>
          <a:p>
            <a:r>
              <a:rPr lang="da-DK" dirty="0">
                <a:solidFill>
                  <a:srgbClr val="003087"/>
                </a:solidFill>
              </a:rPr>
              <a:t>Tidlige og hyppige samtaler </a:t>
            </a:r>
          </a:p>
        </p:txBody>
      </p:sp>
      <p:sp>
        <p:nvSpPr>
          <p:cNvPr id="19" name="Content Placeholder 8">
            <a:extLst>
              <a:ext uri="{FF2B5EF4-FFF2-40B4-BE49-F238E27FC236}">
                <a16:creationId xmlns:a16="http://schemas.microsoft.com/office/drawing/2014/main" id="{32E6B0B9-7FEB-47E0-370F-6BB5AAC12F4A}"/>
              </a:ext>
            </a:extLst>
          </p:cNvPr>
          <p:cNvSpPr txBox="1">
            <a:spLocks/>
          </p:cNvSpPr>
          <p:nvPr/>
        </p:nvSpPr>
        <p:spPr>
          <a:xfrm>
            <a:off x="812799" y="1643723"/>
            <a:ext cx="4813045"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rgbClr val="003087"/>
              </a:buClr>
              <a:buSzPct val="150000"/>
              <a:buNone/>
            </a:pPr>
            <a:r>
              <a:rPr lang="da-DK" sz="2000" dirty="0">
                <a:solidFill>
                  <a:srgbClr val="171717"/>
                </a:solidFill>
                <a:ea typeface="Calibri" panose="020F0502020204030204" pitchFamily="34" charset="0"/>
                <a:cs typeface="Times New Roman" panose="02020603050405020304" pitchFamily="18" charset="0"/>
              </a:rPr>
              <a:t>B</a:t>
            </a:r>
            <a:r>
              <a:rPr lang="da-DK" sz="2000" dirty="0">
                <a:solidFill>
                  <a:srgbClr val="171717"/>
                </a:solidFill>
                <a:effectLst/>
                <a:latin typeface="+mn-lt"/>
                <a:ea typeface="Calibri" panose="020F0502020204030204" pitchFamily="34" charset="0"/>
                <a:cs typeface="Times New Roman" panose="02020603050405020304" pitchFamily="18" charset="0"/>
              </a:rPr>
              <a:t>åde tidlige og hyppige samtaler virker.</a:t>
            </a:r>
            <a:br>
              <a:rPr lang="da-DK" sz="2000" dirty="0">
                <a:solidFill>
                  <a:srgbClr val="171717"/>
                </a:solidFill>
                <a:effectLst/>
                <a:latin typeface="+mn-lt"/>
                <a:ea typeface="Calibri" panose="020F0502020204030204" pitchFamily="34" charset="0"/>
                <a:cs typeface="Times New Roman" panose="02020603050405020304" pitchFamily="18" charset="0"/>
              </a:rPr>
            </a:br>
            <a:r>
              <a:rPr lang="da-DK" sz="2000" dirty="0">
                <a:solidFill>
                  <a:srgbClr val="171717"/>
                </a:solidFill>
                <a:effectLst/>
                <a:latin typeface="+mn-lt"/>
                <a:ea typeface="Calibri" panose="020F0502020204030204" pitchFamily="34" charset="0"/>
                <a:cs typeface="Times New Roman" panose="02020603050405020304" pitchFamily="18" charset="0"/>
              </a:rPr>
              <a:t> </a:t>
            </a:r>
            <a:endParaRPr lang="da-DK" sz="2000" dirty="0">
              <a:solidFill>
                <a:srgbClr val="171717"/>
              </a:solidFill>
              <a:effectLst/>
              <a:ea typeface="Calibri" panose="020F0502020204030204" pitchFamily="34" charset="0"/>
              <a:cs typeface="Times New Roman" panose="02020603050405020304" pitchFamily="18" charset="0"/>
            </a:endParaRPr>
          </a:p>
          <a:p>
            <a:pPr marL="360363" indent="-360363">
              <a:buClr>
                <a:srgbClr val="003087"/>
              </a:buClr>
              <a:buSzPct val="150000"/>
              <a:buFont typeface="Arial" panose="020B0604020202020204" pitchFamily="34" charset="0"/>
              <a:buChar char="›"/>
            </a:pPr>
            <a:r>
              <a:rPr lang="da-DK" sz="2000" dirty="0">
                <a:solidFill>
                  <a:srgbClr val="171717"/>
                </a:solidFill>
                <a:effectLst/>
                <a:latin typeface="+mn-lt"/>
                <a:ea typeface="Calibri" panose="020F0502020204030204" pitchFamily="34" charset="0"/>
                <a:cs typeface="Times New Roman" panose="02020603050405020304" pitchFamily="18" charset="0"/>
              </a:rPr>
              <a:t>Samtaler tidligt i ledighedsforløbet har dokumenteret effekt på afgangen fra ledighed</a:t>
            </a:r>
            <a:endParaRPr lang="da-DK" sz="2000" dirty="0">
              <a:solidFill>
                <a:srgbClr val="171717"/>
              </a:solidFill>
              <a:effectLst/>
              <a:ea typeface="Calibri" panose="020F0502020204030204" pitchFamily="34" charset="0"/>
              <a:cs typeface="Times New Roman" panose="02020603050405020304" pitchFamily="18" charset="0"/>
            </a:endParaRPr>
          </a:p>
          <a:p>
            <a:pPr marL="360363" indent="-360363">
              <a:buClr>
                <a:srgbClr val="003087"/>
              </a:buClr>
              <a:buSzPct val="150000"/>
              <a:buFont typeface="Arial" panose="020B0604020202020204" pitchFamily="34" charset="0"/>
              <a:buChar char="›"/>
            </a:pPr>
            <a:r>
              <a:rPr lang="da-DK" sz="2000" dirty="0">
                <a:solidFill>
                  <a:srgbClr val="171717"/>
                </a:solidFill>
                <a:effectLst/>
                <a:ea typeface="Calibri" panose="020F0502020204030204" pitchFamily="34" charset="0"/>
                <a:cs typeface="Times New Roman" panose="02020603050405020304" pitchFamily="18" charset="0"/>
              </a:rPr>
              <a:t>Hyppige samtaler kan styrke lediges  incitamentet til at søge job og understøtte en mere målrettet indsats i jobsøgningen </a:t>
            </a:r>
          </a:p>
          <a:p>
            <a:pPr marL="0" indent="0">
              <a:buClr>
                <a:srgbClr val="003087"/>
              </a:buClr>
              <a:buSzPct val="150000"/>
              <a:buNone/>
            </a:pPr>
            <a:b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br>
            <a:endParaRPr lang="da-DK" sz="2000" dirty="0"/>
          </a:p>
        </p:txBody>
      </p:sp>
      <p:cxnSp>
        <p:nvCxnSpPr>
          <p:cNvPr id="14" name="Vinklet forbindelse 13">
            <a:extLst>
              <a:ext uri="{C183D7F6-B498-43B3-948B-1728B52AA6E4}">
                <adec:decorative xmlns:adec="http://schemas.microsoft.com/office/drawing/2017/decorative" val="1"/>
              </a:ext>
            </a:extLst>
          </p:cNvPr>
          <p:cNvCxnSpPr/>
          <p:nvPr/>
        </p:nvCxnSpPr>
        <p:spPr>
          <a:xfrm>
            <a:off x="6486442" y="5638748"/>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486442" y="5042963"/>
            <a:ext cx="4016542" cy="1558061"/>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Et dansk studie viser eksempelvis, at tidlig kontakt kan påvirke den lediges søgeadfærd og øge sandsynligheden for at komme hurtigt i job. </a:t>
            </a:r>
          </a:p>
          <a:p>
            <a:pPr marL="0">
              <a:buNone/>
            </a:pPr>
            <a:endParaRPr lang="da-DK" sz="1800" dirty="0">
              <a:solidFill>
                <a:srgbClr val="003087"/>
              </a:solidFill>
            </a:endParaRPr>
          </a:p>
        </p:txBody>
      </p:sp>
      <p:pic>
        <p:nvPicPr>
          <p:cNvPr id="5" name="Billed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401462" y="4186254"/>
            <a:ext cx="1311118" cy="1311118"/>
          </a:xfrm>
          <a:prstGeom prst="rect">
            <a:avLst/>
          </a:prstGeom>
        </p:spPr>
      </p:pic>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6</a:t>
            </a:fld>
            <a:endParaRPr lang="da-DK" dirty="0">
              <a:solidFill>
                <a:schemeClr val="tx1"/>
              </a:solidFill>
            </a:endParaRPr>
          </a:p>
        </p:txBody>
      </p:sp>
    </p:spTree>
    <p:extLst>
      <p:ext uri="{BB962C8B-B14F-4D97-AF65-F5344CB8AC3E}">
        <p14:creationId xmlns:p14="http://schemas.microsoft.com/office/powerpoint/2010/main" val="669945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felt 17"/>
          <p:cNvSpPr txBox="1"/>
          <p:nvPr/>
        </p:nvSpPr>
        <p:spPr>
          <a:xfrm>
            <a:off x="0" y="4552"/>
            <a:ext cx="12192000" cy="402775"/>
          </a:xfrm>
          <a:prstGeom prst="rect">
            <a:avLst/>
          </a:prstGeom>
          <a:solidFill>
            <a:schemeClr val="accent1"/>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 name="Titel 1"/>
          <p:cNvSpPr>
            <a:spLocks noGrp="1"/>
          </p:cNvSpPr>
          <p:nvPr>
            <p:ph type="title"/>
          </p:nvPr>
        </p:nvSpPr>
        <p:spPr>
          <a:xfrm>
            <a:off x="812799" y="940009"/>
            <a:ext cx="10566401" cy="406400"/>
          </a:xfrm>
        </p:spPr>
        <p:txBody>
          <a:bodyPr/>
          <a:lstStyle/>
          <a:p>
            <a:r>
              <a:rPr lang="da-DK" dirty="0">
                <a:solidFill>
                  <a:srgbClr val="003087"/>
                </a:solidFill>
              </a:rPr>
              <a:t>Effekten af samtaler ses både efter og efter</a:t>
            </a:r>
          </a:p>
        </p:txBody>
      </p:sp>
      <p:sp>
        <p:nvSpPr>
          <p:cNvPr id="20" name="Content Placeholder 8">
            <a:extLst>
              <a:ext uri="{FF2B5EF4-FFF2-40B4-BE49-F238E27FC236}">
                <a16:creationId xmlns:a16="http://schemas.microsoft.com/office/drawing/2014/main" id="{32E6B0B9-7FEB-47E0-370F-6BB5AAC12F4A}"/>
              </a:ext>
            </a:extLst>
          </p:cNvPr>
          <p:cNvSpPr txBox="1">
            <a:spLocks/>
          </p:cNvSpPr>
          <p:nvPr/>
        </p:nvSpPr>
        <p:spPr>
          <a:xfrm>
            <a:off x="812799" y="1675487"/>
            <a:ext cx="4879719"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rgbClr val="003087"/>
              </a:buClr>
              <a:buSzPct val="150000"/>
              <a:buNone/>
            </a:pPr>
            <a:r>
              <a:rPr lang="da-DK" sz="2000" dirty="0"/>
              <a:t>Der er forskellige årsager til, at samtaler virker. Fx: </a:t>
            </a:r>
          </a:p>
          <a:p>
            <a:pPr marL="360363" indent="-360363">
              <a:buClr>
                <a:srgbClr val="003087"/>
              </a:buClr>
              <a:buSzPct val="150000"/>
              <a:buFont typeface="Arial" panose="020B0604020202020204" pitchFamily="34" charset="0"/>
              <a:buChar char="›"/>
            </a:pPr>
            <a:r>
              <a:rPr lang="da-DK" sz="2000" dirty="0">
                <a:solidFill>
                  <a:srgbClr val="171717"/>
                </a:solidFill>
                <a:effectLst/>
                <a:ea typeface="Calibri" panose="020F0502020204030204" pitchFamily="34" charset="0"/>
                <a:cs typeface="Times New Roman" panose="02020603050405020304" pitchFamily="18" charset="0"/>
              </a:rPr>
              <a:t>Motivationseffekt: Selve udsigten til samtaler kan øge afgangen fra ledighed, før indsatsen starter</a:t>
            </a:r>
            <a:endParaRPr lang="da-DK" sz="2000" dirty="0"/>
          </a:p>
          <a:p>
            <a:pPr marL="360363" indent="-360363">
              <a:buClr>
                <a:srgbClr val="003087"/>
              </a:buClr>
              <a:buSzPct val="150000"/>
              <a:buFont typeface="Arial" panose="020B0604020202020204" pitchFamily="34" charset="0"/>
              <a:buChar char="›"/>
            </a:pPr>
            <a:r>
              <a:rPr lang="da-DK" sz="2000" dirty="0"/>
              <a:t>Direkte effekt: Hvis samtalen styrker den lediges kvalifikationer og jobsøgning. </a:t>
            </a:r>
          </a:p>
          <a:p>
            <a:pPr marL="0" indent="0">
              <a:buClr>
                <a:srgbClr val="003087"/>
              </a:buClr>
              <a:buSzPct val="150000"/>
              <a:buNone/>
            </a:pPr>
            <a:endParaRPr lang="da-DK" sz="2000" dirty="0"/>
          </a:p>
        </p:txBody>
      </p:sp>
      <p:cxnSp>
        <p:nvCxnSpPr>
          <p:cNvPr id="14" name="Vinklet forbindelse 13">
            <a:extLst>
              <a:ext uri="{C183D7F6-B498-43B3-948B-1728B52AA6E4}">
                <adec:decorative xmlns:adec="http://schemas.microsoft.com/office/drawing/2017/decorative" val="1"/>
              </a:ext>
            </a:extLst>
          </p:cNvPr>
          <p:cNvCxnSpPr/>
          <p:nvPr/>
        </p:nvCxnSpPr>
        <p:spPr>
          <a:xfrm>
            <a:off x="6677025" y="5774803"/>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677025" y="5076545"/>
            <a:ext cx="4143376" cy="720000"/>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Samlet set peger litteraturen på, at både motivationseffekter og direkte programeffekter bidrager til de positive beskæftigelseseffekter af samtaler. </a:t>
            </a:r>
          </a:p>
        </p:txBody>
      </p:sp>
      <p:pic>
        <p:nvPicPr>
          <p:cNvPr id="6" name="Billed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591418" y="4120107"/>
            <a:ext cx="956438" cy="956438"/>
          </a:xfrm>
          <a:prstGeom prst="rect">
            <a:avLst/>
          </a:prstGeom>
        </p:spPr>
      </p:pic>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7</a:t>
            </a:fld>
            <a:endParaRPr lang="da-DK" dirty="0">
              <a:solidFill>
                <a:schemeClr val="tx1"/>
              </a:solidFill>
            </a:endParaRPr>
          </a:p>
        </p:txBody>
      </p:sp>
    </p:spTree>
    <p:extLst>
      <p:ext uri="{BB962C8B-B14F-4D97-AF65-F5344CB8AC3E}">
        <p14:creationId xmlns:p14="http://schemas.microsoft.com/office/powerpoint/2010/main" val="2900894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felt 17"/>
          <p:cNvSpPr txBox="1"/>
          <p:nvPr/>
        </p:nvSpPr>
        <p:spPr>
          <a:xfrm>
            <a:off x="0" y="4552"/>
            <a:ext cx="12192000" cy="402775"/>
          </a:xfrm>
          <a:prstGeom prst="rect">
            <a:avLst/>
          </a:prstGeom>
          <a:solidFill>
            <a:schemeClr val="accent1"/>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 name="Titel 1"/>
          <p:cNvSpPr>
            <a:spLocks noGrp="1"/>
          </p:cNvSpPr>
          <p:nvPr>
            <p:ph type="title"/>
          </p:nvPr>
        </p:nvSpPr>
        <p:spPr>
          <a:xfrm>
            <a:off x="812799" y="940009"/>
            <a:ext cx="10566401" cy="406400"/>
          </a:xfrm>
        </p:spPr>
        <p:txBody>
          <a:bodyPr/>
          <a:lstStyle/>
          <a:p>
            <a:r>
              <a:rPr lang="da-DK" sz="2800" dirty="0">
                <a:solidFill>
                  <a:srgbClr val="003087"/>
                </a:solidFill>
                <a:latin typeface="+mn-lt"/>
                <a:ea typeface="Calibri" panose="020F0502020204030204" pitchFamily="34" charset="0"/>
                <a:cs typeface="Times New Roman" panose="02020603050405020304" pitchFamily="18" charset="0"/>
              </a:rPr>
              <a:t>Effekten gælder for jobparate ledige</a:t>
            </a:r>
            <a:br>
              <a:rPr lang="da-DK" sz="2800" dirty="0">
                <a:solidFill>
                  <a:srgbClr val="003087"/>
                </a:solidFill>
                <a:latin typeface="+mn-lt"/>
              </a:rPr>
            </a:br>
            <a:endParaRPr lang="da-DK" dirty="0">
              <a:solidFill>
                <a:srgbClr val="003087"/>
              </a:solidFill>
            </a:endParaRPr>
          </a:p>
        </p:txBody>
      </p:sp>
      <p:sp>
        <p:nvSpPr>
          <p:cNvPr id="20" name="Content Placeholder 8">
            <a:extLst>
              <a:ext uri="{FF2B5EF4-FFF2-40B4-BE49-F238E27FC236}">
                <a16:creationId xmlns:a16="http://schemas.microsoft.com/office/drawing/2014/main" id="{32E6B0B9-7FEB-47E0-370F-6BB5AAC12F4A}"/>
              </a:ext>
            </a:extLst>
          </p:cNvPr>
          <p:cNvSpPr txBox="1">
            <a:spLocks/>
          </p:cNvSpPr>
          <p:nvPr/>
        </p:nvSpPr>
        <p:spPr>
          <a:xfrm>
            <a:off x="812799" y="1675487"/>
            <a:ext cx="5283201"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360363" indent="-360363">
              <a:buClr>
                <a:srgbClr val="003087"/>
              </a:buClr>
              <a:buSzPct val="150000"/>
              <a:buFont typeface="Arial" panose="020B0604020202020204" pitchFamily="34" charset="0"/>
              <a:buChar char="›"/>
            </a:pPr>
            <a:r>
              <a:rPr lang="da-DK" sz="2000" dirty="0"/>
              <a:t>De positive effekter af samtaler gælder jobparate ledige</a:t>
            </a:r>
          </a:p>
          <a:p>
            <a:pPr marL="360363" indent="-360363">
              <a:buClr>
                <a:srgbClr val="003087"/>
              </a:buClr>
              <a:buSzPct val="150000"/>
              <a:buFont typeface="Arial" panose="020B0604020202020204" pitchFamily="34" charset="0"/>
              <a:buChar char="›"/>
            </a:pPr>
            <a:r>
              <a:rPr lang="da-DK" sz="2000" dirty="0"/>
              <a:t>Der er mindre evidens for effekten af samtaler for sygemeldte og borgere længere fra arbejdsmarkedet</a:t>
            </a:r>
          </a:p>
          <a:p>
            <a:pPr marL="360363" indent="-360363">
              <a:buClr>
                <a:srgbClr val="003087"/>
              </a:buClr>
              <a:buSzPct val="150000"/>
              <a:buFont typeface="Arial" panose="020B0604020202020204" pitchFamily="34" charset="0"/>
              <a:buChar char="›"/>
            </a:pPr>
            <a:r>
              <a:rPr lang="da-DK" sz="2000" dirty="0"/>
              <a:t>For sygemeldte viser flere studier negative effekter</a:t>
            </a:r>
          </a:p>
          <a:p>
            <a:pPr marL="360363" indent="-360363">
              <a:buClr>
                <a:srgbClr val="003087"/>
              </a:buClr>
              <a:buSzPct val="150000"/>
              <a:buFont typeface="Arial" panose="020B0604020202020204" pitchFamily="34" charset="0"/>
              <a:buChar char="›"/>
            </a:pPr>
            <a:r>
              <a:rPr lang="da-DK" sz="2000" dirty="0"/>
              <a:t>Effekten af samtaler kan ikke uden videre generaliseres til andre målgrupper end jobparate ledige</a:t>
            </a:r>
          </a:p>
          <a:p>
            <a:pPr marL="360363" indent="-360363">
              <a:buClr>
                <a:srgbClr val="003087"/>
              </a:buClr>
              <a:buSzPct val="150000"/>
              <a:buFont typeface="Arial" panose="020B0604020202020204" pitchFamily="34" charset="0"/>
              <a:buChar char="›"/>
            </a:pPr>
            <a:endParaRPr lang="da-DK" sz="2000" dirty="0"/>
          </a:p>
          <a:p>
            <a:pPr marL="360363" indent="-360363">
              <a:buClr>
                <a:srgbClr val="003087"/>
              </a:buClr>
              <a:buSzPct val="150000"/>
              <a:buFont typeface="Arial" panose="020B0604020202020204" pitchFamily="34" charset="0"/>
              <a:buChar char="›"/>
            </a:pPr>
            <a:endParaRPr lang="da-DK" sz="2000" dirty="0"/>
          </a:p>
          <a:p>
            <a:pPr marL="0" indent="0">
              <a:buClr>
                <a:srgbClr val="003087"/>
              </a:buClr>
              <a:buSzPct val="150000"/>
              <a:buNone/>
            </a:pPr>
            <a:endParaRPr lang="da-DK" sz="2000" dirty="0"/>
          </a:p>
        </p:txBody>
      </p:sp>
      <p:cxnSp>
        <p:nvCxnSpPr>
          <p:cNvPr id="14" name="Vinklet forbindelse 13">
            <a:extLst>
              <a:ext uri="{C183D7F6-B498-43B3-948B-1728B52AA6E4}">
                <adec:decorative xmlns:adec="http://schemas.microsoft.com/office/drawing/2017/decorative" val="1"/>
              </a:ext>
            </a:extLst>
          </p:cNvPr>
          <p:cNvCxnSpPr/>
          <p:nvPr/>
        </p:nvCxnSpPr>
        <p:spPr>
          <a:xfrm>
            <a:off x="6677025" y="5774803"/>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677025" y="4835721"/>
            <a:ext cx="4277487" cy="720000"/>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For unge ledige viser en litteraturgennemgang på primært danske studier, at samtaler samlet set har de samme effekter som for ledige generelt. </a:t>
            </a:r>
          </a:p>
          <a:p>
            <a:pPr marL="0">
              <a:buNone/>
            </a:pPr>
            <a:endParaRPr lang="da-DK" sz="1800" dirty="0">
              <a:solidFill>
                <a:srgbClr val="003087"/>
              </a:solidFill>
            </a:endParaRPr>
          </a:p>
        </p:txBody>
      </p:sp>
      <p:pic>
        <p:nvPicPr>
          <p:cNvPr id="6" name="Billed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591418" y="4120107"/>
            <a:ext cx="956438" cy="956438"/>
          </a:xfrm>
          <a:prstGeom prst="rect">
            <a:avLst/>
          </a:prstGeom>
        </p:spPr>
      </p:pic>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8</a:t>
            </a:fld>
            <a:endParaRPr lang="da-DK" dirty="0">
              <a:solidFill>
                <a:schemeClr val="tx1"/>
              </a:solidFill>
            </a:endParaRPr>
          </a:p>
        </p:txBody>
      </p:sp>
    </p:spTree>
    <p:extLst>
      <p:ext uri="{BB962C8B-B14F-4D97-AF65-F5344CB8AC3E}">
        <p14:creationId xmlns:p14="http://schemas.microsoft.com/office/powerpoint/2010/main" val="4109040137"/>
      </p:ext>
    </p:extLst>
  </p:cSld>
  <p:clrMapOvr>
    <a:masterClrMapping/>
  </p:clrMapOvr>
</p:sld>
</file>

<file path=ppt/theme/theme1.xml><?xml version="1.0" encoding="utf-8"?>
<a:theme xmlns:a="http://schemas.openxmlformats.org/drawingml/2006/main" name="Beskæftigelsesministeriet">
  <a:themeElements>
    <a:clrScheme name="Beskæftigelsesministeriet 2022">
      <a:dk1>
        <a:srgbClr val="1E1E1E"/>
      </a:dk1>
      <a:lt1>
        <a:sysClr val="window" lastClr="FFFFFF"/>
      </a:lt1>
      <a:dk2>
        <a:srgbClr val="80E3D8"/>
      </a:dk2>
      <a:lt2>
        <a:srgbClr val="F3F2F1"/>
      </a:lt2>
      <a:accent1>
        <a:srgbClr val="003087"/>
      </a:accent1>
      <a:accent2>
        <a:srgbClr val="C8102E"/>
      </a:accent2>
      <a:accent3>
        <a:srgbClr val="00C7B1"/>
      </a:accent3>
      <a:accent4>
        <a:srgbClr val="8097C3"/>
      </a:accent4>
      <a:accent5>
        <a:srgbClr val="E38797"/>
      </a:accent5>
      <a:accent6>
        <a:srgbClr val="776E64"/>
      </a:accent6>
      <a:hlink>
        <a:srgbClr val="0563C1"/>
      </a:hlink>
      <a:folHlink>
        <a:srgbClr val="954F72"/>
      </a:folHlink>
    </a:clrScheme>
    <a:fontScheme name="Beskæftigelsesministeriet 202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12700">
          <a:solidFill>
            <a:schemeClr val="accent4">
              <a:lumMod val="20000"/>
              <a:lumOff val="80000"/>
            </a:schemeClr>
          </a:solidFill>
        </a:ln>
      </a:spPr>
      <a:bodyPr wrap="square" lIns="162000" tIns="162000" rIns="162000" bIns="162000" rtlCol="0" anchor="t">
        <a:noAutofit/>
      </a:bodyPr>
      <a:lstStyle>
        <a:defPPr algn="l">
          <a:defRPr sz="1600" spc="-10" baseline="0" dirty="0" err="1" smtClean="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ap="rnd">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spc="-10" baseline="0" dirty="0" err="1" smtClean="0">
            <a:solidFill>
              <a:schemeClr val="accent1"/>
            </a:solidFill>
          </a:defRPr>
        </a:defPPr>
      </a:lstStyle>
    </a:txDef>
  </a:objectDefaults>
  <a:extraClrSchemeLst/>
  <a:extLst>
    <a:ext uri="{05A4C25C-085E-4340-85A3-A5531E510DB2}">
      <thm15:themeFamily xmlns:thm15="http://schemas.microsoft.com/office/thememl/2012/main" name="Præsentation1" id="{BFBFA83E-30B0-44C4-AFF9-B630D736B367}" vid="{52B21E52-8DB8-4BF7-908F-0329E2230C82}"/>
    </a:ext>
  </a:extLst>
</a:theme>
</file>

<file path=ppt/theme/theme2.xml><?xml version="1.0" encoding="utf-8"?>
<a:theme xmlns:a="http://schemas.openxmlformats.org/drawingml/2006/main" name="Office-tema">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6580</TotalTime>
  <Words>1308</Words>
  <Application>Microsoft Office PowerPoint</Application>
  <PresentationFormat>Widescreen</PresentationFormat>
  <Paragraphs>118</Paragraphs>
  <Slides>8</Slides>
  <Notes>8</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8</vt:i4>
      </vt:variant>
    </vt:vector>
  </HeadingPairs>
  <TitlesOfParts>
    <vt:vector size="12" baseType="lpstr">
      <vt:lpstr>Arial</vt:lpstr>
      <vt:lpstr>Calibri</vt:lpstr>
      <vt:lpstr>Verdana</vt:lpstr>
      <vt:lpstr>Beskæftigelsesministeriet</vt:lpstr>
      <vt:lpstr>Viden om samtaler</vt:lpstr>
      <vt:lpstr>Viden om samtaler</vt:lpstr>
      <vt:lpstr>Hvad virker i jobsøgningen?</vt:lpstr>
      <vt:lpstr>Samtaler som redskab</vt:lpstr>
      <vt:lpstr>Samtaler med fokus på job</vt:lpstr>
      <vt:lpstr>Tidlige og hyppige samtaler </vt:lpstr>
      <vt:lpstr>Effekten af samtaler ses både efter og efter</vt:lpstr>
      <vt:lpstr>Effekten gælder for jobparate ledige </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Christiansen</dc:creator>
  <cp:lastModifiedBy>Sarah Stendorf Meier</cp:lastModifiedBy>
  <cp:revision>466</cp:revision>
  <dcterms:created xsi:type="dcterms:W3CDTF">2025-05-26T12:10:36Z</dcterms:created>
  <dcterms:modified xsi:type="dcterms:W3CDTF">2026-06-17T13:29:42Z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omnidocs.com</vt:lpwstr>
  </property>
</Properties>
</file>