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549" r:id="rId2"/>
    <p:sldId id="612" r:id="rId3"/>
    <p:sldId id="616" r:id="rId4"/>
    <p:sldId id="575" r:id="rId5"/>
    <p:sldId id="614" r:id="rId6"/>
    <p:sldId id="617" r:id="rId7"/>
    <p:sldId id="615" r:id="rId8"/>
    <p:sldId id="618" r:id="rId9"/>
    <p:sldId id="619" r:id="rId10"/>
    <p:sldId id="62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9"/>
            <p14:sldId id="612"/>
            <p14:sldId id="616"/>
            <p14:sldId id="575"/>
            <p14:sldId id="614"/>
            <p14:sldId id="617"/>
            <p14:sldId id="615"/>
            <p14:sldId id="618"/>
            <p14:sldId id="619"/>
            <p14:sldId id="620"/>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F33257-DFE8-2DE8-5A43-A6A171EE0B6E}" name="Malte Dahl Jacobsen" initials="MDJ" userId="S-1-5-21-2100284113-1573851820-878952375-31313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3087"/>
    <a:srgbClr val="001844"/>
    <a:srgbClr val="F2F2F3"/>
    <a:srgbClr val="F4F4F3"/>
    <a:srgbClr val="776E64"/>
    <a:srgbClr val="C8102E"/>
    <a:srgbClr val="640817"/>
    <a:srgbClr val="3C3732"/>
    <a:srgbClr val="C9C5C1"/>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72833" autoAdjust="0"/>
  </p:normalViewPr>
  <p:slideViewPr>
    <p:cSldViewPr snapToGrid="0" showGuides="1">
      <p:cViewPr varScale="1">
        <p:scale>
          <a:sx n="92" d="100"/>
          <a:sy n="92" d="100"/>
        </p:scale>
        <p:origin x="762" y="9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17/06/2026</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17/06/2026</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4"/>
          </p:nvPr>
        </p:nvSpPr>
        <p:spPr/>
        <p:txBody>
          <a:bodyPr/>
          <a:lstStyle/>
          <a:p>
            <a:endParaRPr lang="en-GB"/>
          </a:p>
        </p:txBody>
      </p:sp>
      <p:sp>
        <p:nvSpPr>
          <p:cNvPr id="5" name="Pladsholder til sidehoved 4"/>
          <p:cNvSpPr>
            <a:spLocks noGrp="1"/>
          </p:cNvSpPr>
          <p:nvPr>
            <p:ph type="hdr" sz="quarter"/>
          </p:nvPr>
        </p:nvSpPr>
        <p:spPr/>
        <p:txBody>
          <a:bodyPr/>
          <a:lstStyle/>
          <a:p>
            <a:endParaRPr lang="en-GB"/>
          </a:p>
        </p:txBody>
      </p:sp>
      <p:sp>
        <p:nvSpPr>
          <p:cNvPr id="6" name="Pladsholder til dato 5"/>
          <p:cNvSpPr>
            <a:spLocks noGrp="1"/>
          </p:cNvSpPr>
          <p:nvPr>
            <p:ph type="dt" idx="1"/>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5"/>
          </p:nvPr>
        </p:nvSpPr>
        <p:spPr/>
        <p:txBody>
          <a:bodyPr/>
          <a:lstStyle/>
          <a:p>
            <a:fld id="{A74A5A2F-ECD0-4A51-A9E7-D8DA645BD5CD}" type="slidenum">
              <a:rPr lang="en-GB" smtClean="0"/>
              <a:pPr/>
              <a:t>1</a:t>
            </a:fld>
            <a:endParaRPr lang="en-GB"/>
          </a:p>
        </p:txBody>
      </p:sp>
    </p:spTree>
    <p:extLst>
      <p:ext uri="{BB962C8B-B14F-4D97-AF65-F5344CB8AC3E}">
        <p14:creationId xmlns:p14="http://schemas.microsoft.com/office/powerpoint/2010/main" val="254800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800" b="1" dirty="0">
                <a:solidFill>
                  <a:srgbClr val="003087"/>
                </a:solidFill>
                <a:effectLst/>
                <a:latin typeface="Verdana" panose="020B0604030504040204" pitchFamily="34" charset="0"/>
              </a:rPr>
              <a:t>Det øger jobmulighederne at være villig til at pendle eller skifte branche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Analyser på danske data viser, at </a:t>
            </a:r>
            <a:r>
              <a:rPr lang="da-DK" sz="1800" dirty="0" err="1">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nyledige</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er fleksible i deres jobsøgning – særligt yngre ledige.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Mange overvejer fx at skifte branche, acceptere lavere løn eller pendle længere, især hvis de vurderer, at deres jobmuligheder er begrænsede. </a:t>
            </a:r>
          </a:p>
          <a:p>
            <a:pPr marL="285750" lvl="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 er også evidens for, at ledige typisk bliver mere fleksible, jo længere de er ledige.</a:t>
            </a:r>
          </a:p>
          <a:p>
            <a:pPr marL="285750" lvl="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Når ledige er fleksible i forhold til, hvilke job de søger, øger de deres chancer for at komme i arbejde.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Der er evidens for, at ledige kommer til flere jobsamtaler og får bedre jobmatch, når de præsenteres for og søger stillinger, der ligger tæt på, men ikke nødvendigvis inden for, deres oprindelige jobpræferencer. Gevinsten ved at søge bredt gælder først og fremmest for ledige, der søger jobs, hvor der er høj konkurrence.</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Et dansk studie viser fx, at ledige seniorer, der er fleksible i forhold til transporttid, løn eller arbejdsopgaver, i langt højere grad kommer i job end sammenlignelige seniorer, der er mindre fleksible. </a:t>
            </a:r>
          </a:p>
          <a:p>
            <a:pPr>
              <a:spcAft>
                <a:spcPts val="400"/>
              </a:spcAft>
            </a:pPr>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10</a:t>
            </a:fld>
            <a:endParaRPr lang="en-GB"/>
          </a:p>
        </p:txBody>
      </p:sp>
    </p:spTree>
    <p:extLst>
      <p:ext uri="{BB962C8B-B14F-4D97-AF65-F5344CB8AC3E}">
        <p14:creationId xmlns:p14="http://schemas.microsoft.com/office/powerpoint/2010/main" val="79103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 jobsøgning. </a:t>
            </a:r>
            <a:r>
              <a:rPr lang="da-DK" dirty="0"/>
              <a:t>Slides tager udgangspunkt i </a:t>
            </a:r>
            <a:r>
              <a:rPr lang="da-DK" dirty="0" err="1"/>
              <a:t>STARs</a:t>
            </a:r>
            <a:r>
              <a:rPr lang="da-DK" dirty="0"/>
              <a:t> </a:t>
            </a:r>
            <a:r>
              <a:rPr lang="da-DK" baseline="0" dirty="0" err="1"/>
              <a:t>vidensnotat</a:t>
            </a:r>
            <a:r>
              <a:rPr lang="da-DK" baseline="0" dirty="0"/>
              <a:t> Viden om jobsøgning fra 2026.</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beskrevne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a:t>
            </a:r>
            <a:r>
              <a:rPr lang="da-DK" sz="1200" dirty="0" err="1"/>
              <a:t>STARs</a:t>
            </a:r>
            <a:r>
              <a:rPr lang="da-DK" sz="1200" dirty="0"/>
              <a:t> </a:t>
            </a:r>
            <a:r>
              <a:rPr lang="da-DK" sz="1200" dirty="0" err="1"/>
              <a:t>vidensnotat</a:t>
            </a:r>
            <a:r>
              <a:rPr lang="da-DK" sz="1200" dirty="0"/>
              <a:t> Viden om jobsøgning fra 2026. Her finder du også henvisning til de konkrete studier og analyser. </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961270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96989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200" b="1" dirty="0">
                <a:solidFill>
                  <a:srgbClr val="003087"/>
                </a:solidFill>
                <a:effectLst/>
                <a:latin typeface="+mn-lt"/>
              </a:rPr>
              <a:t>Tidlig og aktiv jobsøgning øger chancen for job</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Forskningen peger på, at tidlig og intensiv jobsøgning øger sandsynligheden for hurtigt at komme i job </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Der er viden om, at længere ledighed kan give et negativt signal overfor arbejdsgivere, hvilket i sig selv mindsker sandsynligheden for at blive indkaldt til jobsamtaler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dirty="0">
                <a:solidFill>
                  <a:srgbClr val="171717"/>
                </a:solidFill>
                <a:effectLst/>
                <a:latin typeface="+mn-lt"/>
                <a:ea typeface="Calibri" panose="020F0502020204030204" pitchFamily="34" charset="0"/>
                <a:cs typeface="Times New Roman" panose="02020603050405020304" pitchFamily="18" charset="0"/>
              </a:rPr>
              <a:t>Længere ledighed kan desuden påvirke jobsøgningen negativt. Studier dokumenterer fx, at ledige over tid kan miste motivationen og opleve dårligere trivsel</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Endelig viser forskning, at danske dagpengemodtagere med tiden søger job, der ofte er mindre attraktive i forhold til løn og transporttid</a:t>
            </a:r>
          </a:p>
          <a:p>
            <a:endParaRPr lang="da-DK" b="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51717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200" b="1" dirty="0">
                <a:solidFill>
                  <a:srgbClr val="003087"/>
                </a:solidFill>
                <a:effectLst/>
                <a:latin typeface="+mn-lt"/>
              </a:rPr>
              <a:t>Jobrettede samtaler og rådgivning hjælper ledige hurtigere i job</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Der er omfattende evidens for, at jobrettede samtaler forkorter ledighedsperioden.</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Samtalerne virker blandt andet, fordi de er med til at fokusere jobsøgningen og styrke motivationen</a:t>
            </a:r>
            <a:br>
              <a:rPr lang="da-DK" sz="1200" dirty="0">
                <a:solidFill>
                  <a:srgbClr val="171717"/>
                </a:solidFill>
                <a:effectLst/>
                <a:latin typeface="+mn-lt"/>
                <a:ea typeface="Calibri" panose="020F0502020204030204" pitchFamily="34" charset="0"/>
                <a:cs typeface="Times New Roman" panose="02020603050405020304" pitchFamily="18" charset="0"/>
              </a:rPr>
            </a:br>
            <a:endParaRPr lang="da-DK" sz="1200" dirty="0">
              <a:solidFill>
                <a:srgbClr val="171717"/>
              </a:solidFill>
              <a:effectLst/>
              <a:latin typeface="+mn-lt"/>
              <a:ea typeface="Calibri" panose="020F0502020204030204" pitchFamily="34" charset="0"/>
              <a:cs typeface="Times New Roman" panose="02020603050405020304" pitchFamily="18" charset="0"/>
            </a:endParaRPr>
          </a:p>
          <a:p>
            <a:pPr lvl="0"/>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427305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dirty="0">
                <a:solidFill>
                  <a:srgbClr val="003087"/>
                </a:solidFill>
                <a:latin typeface="+mn-lt"/>
              </a:rPr>
              <a:t>Rådgivning og tips til jobsøgning hjælper ledige hurtigere i job</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Tips til jobsøgning og konkrete forslag til ledige stillinger kan have stor effekt. </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Et stort dansk randomiseret forsøg viser, at digital rådgivning med information om alternative jobmuligheder tilpasset den ledige kan ændre den lediges strategi: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Når ledige med dårlige jobmuligheder inden for deres felt får anbefalinger om alternative stillinger med gode jobmuligheder, målretter de i højere grad deres søgning mod netop de stillinger.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Denne gruppe søger dermed flere forskellige typer stillinger, hvilket har positive effekter på både beskæftigelse og løn.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Ledige der har gode jobmuligheder får imidlertid ikke samme udbytte af at blive præsenteret for alternative jobforslag</a:t>
            </a:r>
          </a:p>
          <a:p>
            <a:pPr marL="285750" lvl="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Et lignende mønster ses i analyser fra Holland: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Ledige, der fik videoråd og målrettede mailkampagner om stillinger med mange jobåbninger, havde større sandsynlighed for at komme i arbejde.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De søgte i højere grad nye typer stillinger, hvilket gav positive effekter på både beskæftigelse og løn. </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1357684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200" b="1" dirty="0">
                <a:solidFill>
                  <a:srgbClr val="171717"/>
                </a:solidFill>
                <a:effectLst/>
                <a:latin typeface="+mn-lt"/>
                <a:ea typeface="Calibri" panose="020F0502020204030204" pitchFamily="34" charset="0"/>
                <a:cs typeface="Times New Roman" panose="02020603050405020304" pitchFamily="18" charset="0"/>
              </a:rPr>
              <a:t>Struktur og planlægning styrker jobsøgningen</a:t>
            </a:r>
          </a:p>
          <a:p>
            <a:pPr marL="285750" indent="-285750">
              <a:spcAft>
                <a:spcPts val="400"/>
              </a:spcAft>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Forskning peger på, at ledige kan øge sandsynligheden for job, når de strukturer og planlægger deres jobsøgning. </a:t>
            </a:r>
          </a:p>
          <a:p>
            <a:pPr marL="742950" lvl="1" indent="-285750">
              <a:spcAft>
                <a:spcPts val="400"/>
              </a:spcAft>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Planlægning kan eksempelvis bestå i at opdele jobsøgningen i mindre opgaver, fastsætte delmål eller konkretisere, hvornår og hvordan bestemte aktiviteter skal gennemføres.</a:t>
            </a:r>
          </a:p>
          <a:p>
            <a:pPr marL="742950" lvl="1" indent="-285750">
              <a:spcAft>
                <a:spcPts val="400"/>
              </a:spcAft>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Et studie viser fx, at ledige, der systematisk planlægger deres jobsøgning, både sender flere ansøgninger, oftere indkaldes til samtale og hurtigere opnår beskæftigelse – selv når de bruger samme antal timer på jobsøgning som en sammenlignelig gruppe. </a:t>
            </a:r>
            <a:endParaRPr lang="da-DK" sz="1200" dirty="0">
              <a:latin typeface="+mn-lt"/>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4293150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sz="1200" b="1" dirty="0">
                <a:solidFill>
                  <a:srgbClr val="171717"/>
                </a:solidFill>
                <a:effectLst/>
                <a:latin typeface="+mn-lt"/>
                <a:ea typeface="Calibri" panose="020F0502020204030204" pitchFamily="34" charset="0"/>
                <a:cs typeface="Times New Roman" panose="02020603050405020304" pitchFamily="18" charset="0"/>
              </a:rPr>
              <a:t>Målrettede ansøgninger giver bedre resultater</a:t>
            </a:r>
            <a:endParaRPr lang="da-DK" sz="1200" b="1" dirty="0">
              <a:solidFill>
                <a:srgbClr val="003087"/>
              </a:solidFill>
              <a:effectLst/>
              <a:latin typeface="+mn-lt"/>
            </a:endParaRP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Studier viser, at når ledige tilpasser CV og ansøgning til den konkrete stilling, øger det sandsynligheden for at blive indkaldt til samtale</a:t>
            </a:r>
          </a:p>
          <a:p>
            <a:pPr marL="28575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Samtidig peger en analyse på danske data på, at det typisk giver bedre resultater at besvare jobannoncer og bruge sit netværk frem for at søge uopfordret og sprede indsatsen over mange forskellige metoder. </a:t>
            </a:r>
          </a:p>
          <a:p>
            <a:pPr marL="742950" lvl="1"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Effekten kan dog variere på tværs af brancher og målgrupper </a:t>
            </a:r>
            <a:br>
              <a:rPr lang="da-DK" sz="1200" dirty="0">
                <a:solidFill>
                  <a:srgbClr val="171717"/>
                </a:solidFill>
                <a:effectLst/>
                <a:latin typeface="+mn-lt"/>
                <a:ea typeface="Calibri" panose="020F0502020204030204" pitchFamily="34" charset="0"/>
                <a:cs typeface="Times New Roman" panose="02020603050405020304" pitchFamily="18" charset="0"/>
              </a:rPr>
            </a:br>
            <a:endParaRPr lang="da-DK" sz="1200" dirty="0">
              <a:solidFill>
                <a:srgbClr val="171717"/>
              </a:solidFill>
              <a:effectLst/>
              <a:latin typeface="+mn-lt"/>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r>
              <a:rPr lang="da-DK" sz="1200" dirty="0">
                <a:solidFill>
                  <a:srgbClr val="171717"/>
                </a:solidFill>
                <a:effectLst/>
                <a:latin typeface="+mn-lt"/>
                <a:ea typeface="Calibri" panose="020F0502020204030204" pitchFamily="34" charset="0"/>
                <a:cs typeface="Times New Roman" panose="02020603050405020304" pitchFamily="18" charset="0"/>
              </a:rPr>
              <a:t>Nyere studier peger desuden på, at digitale redskaber kan understøtte kvaliteten af ansøgningsmaterialet. Et amerikansk studie viser, at jobsøgere, der bruger AI-baseret feedback til at forbedre deres CV, har højere sandsynlighed for at modtage jobtilbud under de givne forsøgsbetingelser. </a:t>
            </a:r>
            <a:endParaRPr lang="da-DK" sz="1200" dirty="0">
              <a:latin typeface="+mn-lt"/>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15797877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a:spcAft>
                <a:spcPts val="400"/>
              </a:spcAft>
            </a:pPr>
            <a:r>
              <a:rPr lang="da-DK" b="1" dirty="0"/>
              <a:t>Realistiske forventninger styrker jobchancerne </a:t>
            </a:r>
          </a:p>
          <a:p>
            <a:pPr marL="285750" indent="-285750">
              <a:spcAft>
                <a:spcPts val="400"/>
              </a:spcAft>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Forskningen peger på, at lediges egne forventninger til, hvor længe de vil være ledige, og hvordan deres jobmuligheder er, påvirker deres søgeadfærd. </a:t>
            </a:r>
          </a:p>
          <a:p>
            <a:pPr marL="285750" indent="-285750">
              <a:spcAft>
                <a:spcPts val="400"/>
              </a:spcAft>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For optimistiske forventninger kan føre til lavere søgeintensitet eller en mere snæver jobsøgning, hvilket kan mindske sandsynligheden for at komme hurtigt i job.</a:t>
            </a:r>
          </a:p>
          <a:p>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a:t>
            </a: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Danske data viser, at mange </a:t>
            </a:r>
            <a:r>
              <a:rPr lang="da-DK" sz="1800" dirty="0" err="1">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nyledige</a:t>
            </a: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 dagpengemodtagere relativt præcist vurderer deres jobchancer. Samtidig er der en mindre gruppe, som undervurderer, hvor længe de er ledige.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Kun 2 procent af danske dagpengemodtagerne forventer at være ledige i mere end seks måneder, mens det reelt gælder for 24 procent.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Studier peger desuden på, at særligt langtidsledige kan have vanskeligt ved løbende at justere deres forventninger i takt med, at ledigheden forlænges.</a:t>
            </a:r>
            <a:b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br>
            <a:endPar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Et studie viser også, at mange danske dagpengemodtagere over længere perioder søger job hvor de ikke har de nødvendige kompetencer. </a:t>
            </a:r>
          </a:p>
          <a:p>
            <a:pPr marL="742950" lvl="1"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Det har negative konsekvenser for både deres beskæftigelsesgrad og indkomst flere år frem. </a:t>
            </a:r>
          </a:p>
          <a:p>
            <a:pPr marL="742950" lvl="1" indent="-285750">
              <a:buFont typeface="Arial" panose="020B0604020202020204" pitchFamily="34" charset="0"/>
              <a:buChar char="•"/>
            </a:pPr>
            <a:endPar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t>Et studie blandt danske ledige viser, at når ledige får information, der er med til at kalibrerer deres lønforventninger, har det positive effekter på deres beskæftigelse. </a:t>
            </a:r>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17/06/2026</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9</a:t>
            </a:fld>
            <a:endParaRPr lang="en-GB"/>
          </a:p>
        </p:txBody>
      </p:sp>
    </p:spTree>
    <p:extLst>
      <p:ext uri="{BB962C8B-B14F-4D97-AF65-F5344CB8AC3E}">
        <p14:creationId xmlns:p14="http://schemas.microsoft.com/office/powerpoint/2010/main" val="74022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17. juni 2026</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17. juni 2026</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17. juni 2026</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17. juni 2026</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17. juni 2026</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17. juni 2026</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17. juni 2026</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17. juni 2026</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17. juni 2026</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17. juni 2026</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17. juni 2026</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17. juni 2026</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003087"/>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17. juni 2026</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003087"/>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17. juni 2026</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17. juni 2026</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17. juni 2026</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17. juni 2026</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17. juni 2026</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17. juni 2026</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17. juni 2026</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17. juni 2026</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3"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xml"/><Relationship Id="rId1" Type="http://schemas.openxmlformats.org/officeDocument/2006/relationships/slideLayout" Target="../slideLayouts/slideLayout28.xml"/><Relationship Id="rId4" Type="http://schemas.openxmlformats.org/officeDocument/2006/relationships/image" Target="../media/image23.svg"/></Relationships>
</file>

<file path=ppt/slides/_rels/slide1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35.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29.svg"/><Relationship Id="rId13" Type="http://schemas.openxmlformats.org/officeDocument/2006/relationships/image" Target="../media/image34.png"/><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 Id="rId14" Type="http://schemas.openxmlformats.org/officeDocument/2006/relationships/image" Target="../media/image35.svg"/></Relationships>
</file>

<file path=ppt/slides/_rels/slide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25.svg"/></Relationships>
</file>

<file path=ppt/slides/_rels/slide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29.svg"/></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33.sv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7.svg"/></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3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2" name="Titel 1"/>
          <p:cNvSpPr txBox="1">
            <a:spLocks noGrp="1"/>
          </p:cNvSpPr>
          <p:nvPr>
            <p:ph type="title" idx="4294967295"/>
          </p:nvPr>
        </p:nvSpPr>
        <p:spPr>
          <a:xfrm>
            <a:off x="431799" y="4098924"/>
            <a:ext cx="7231954" cy="187166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a-DK" sz="4800" b="1" i="0" u="none" strike="noStrike" kern="1200" cap="none" spc="-70" normalizeH="0" baseline="0" noProof="0" dirty="0">
                <a:ln>
                  <a:noFill/>
                </a:ln>
                <a:solidFill>
                  <a:schemeClr val="bg1"/>
                </a:solidFill>
                <a:effectLst/>
                <a:uLnTx/>
                <a:uFillTx/>
                <a:latin typeface="+mj-lt"/>
                <a:ea typeface="+mj-ea"/>
                <a:cs typeface="+mj-cs"/>
              </a:rPr>
              <a:t>Viden om jobsøgning</a:t>
            </a:r>
            <a:endParaRPr kumimoji="0" lang="da-DK" sz="4800" b="1" i="0" u="none" strike="noStrike" kern="1200" cap="none" spc="-70" normalizeH="0" baseline="0" noProof="0" dirty="0">
              <a:ln>
                <a:noFill/>
              </a:ln>
              <a:solidFill>
                <a:schemeClr val="bg2"/>
              </a:solidFill>
              <a:effectLst/>
              <a:uLnTx/>
              <a:uFillTx/>
              <a:latin typeface="+mj-lt"/>
              <a:ea typeface="+mj-ea"/>
              <a:cs typeface="+mj-cs"/>
            </a:endParaRPr>
          </a:p>
        </p:txBody>
      </p:sp>
      <p:pic>
        <p:nvPicPr>
          <p:cNvPr id="14" name="Billede 1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8419077" y="418548"/>
            <a:ext cx="3366522" cy="3366522"/>
          </a:xfrm>
          <a:prstGeom prst="rect">
            <a:avLst/>
          </a:prstGeom>
        </p:spPr>
      </p:pic>
      <p:sp>
        <p:nvSpPr>
          <p:cNvPr id="5" name="Pladsholder til tekst 5"/>
          <p:cNvSpPr txBox="1">
            <a:spLocks/>
          </p:cNvSpPr>
          <p:nvPr/>
        </p:nvSpPr>
        <p:spPr>
          <a:xfrm>
            <a:off x="8066355" y="6194425"/>
            <a:ext cx="3251200" cy="4064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da-DK" dirty="0">
                <a:solidFill>
                  <a:schemeClr val="bg1"/>
                </a:solidFill>
              </a:rPr>
              <a:t>2026</a:t>
            </a:r>
          </a:p>
        </p:txBody>
      </p:sp>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Tree>
    <p:extLst>
      <p:ext uri="{BB962C8B-B14F-4D97-AF65-F5344CB8AC3E}">
        <p14:creationId xmlns:p14="http://schemas.microsoft.com/office/powerpoint/2010/main" val="614232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Villighed til at pendle eller skifte branche øger jobmulighederne</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t>Danske </a:t>
            </a:r>
            <a:r>
              <a:rPr lang="da-DK" sz="2000" dirty="0" err="1"/>
              <a:t>nyledige</a:t>
            </a:r>
            <a:r>
              <a:rPr lang="da-DK" sz="2000" dirty="0"/>
              <a:t> er generelt fleksible – mange overvejer fx at pendle længere eller skifte branche.</a:t>
            </a:r>
          </a:p>
          <a:p>
            <a:pPr marL="360363" indent="-360363">
              <a:buClr>
                <a:srgbClr val="003087"/>
              </a:buClr>
              <a:buSzPct val="150000"/>
              <a:buFont typeface="Arial" panose="020B0604020202020204" pitchFamily="34" charset="0"/>
              <a:buChar char="›"/>
            </a:pPr>
            <a:r>
              <a:rPr lang="da-DK" sz="2000" dirty="0"/>
              <a:t>Når ledige er fleksible i forhold til, hvilke job de søger, øger de deres chancer for at komme i arbejde</a:t>
            </a:r>
            <a:endParaRPr lang="da-DK" sz="2000" dirty="0">
              <a:solidFill>
                <a:srgbClr val="171717"/>
              </a:solidFill>
              <a:effectLst/>
              <a:ea typeface="Calibri" panose="020F0502020204030204" pitchFamily="34" charset="0"/>
              <a:cs typeface="Times New Roman" panose="02020603050405020304" pitchFamily="18" charset="0"/>
            </a:endParaRP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Et dansk studie </a:t>
            </a:r>
            <a:r>
              <a:rPr lang="da-DK" sz="2000" dirty="0">
                <a:solidFill>
                  <a:srgbClr val="171717"/>
                </a:solidFill>
                <a:ea typeface="Calibri" panose="020F0502020204030204" pitchFamily="34" charset="0"/>
                <a:cs typeface="Times New Roman" panose="02020603050405020304" pitchFamily="18" charset="0"/>
              </a:rPr>
              <a:t>viser</a:t>
            </a:r>
            <a:r>
              <a:rPr lang="da-DK" sz="2000" dirty="0">
                <a:solidFill>
                  <a:srgbClr val="171717"/>
                </a:solidFill>
                <a:effectLst/>
                <a:ea typeface="Calibri" panose="020F0502020204030204" pitchFamily="34" charset="0"/>
                <a:cs typeface="Times New Roman" panose="02020603050405020304" pitchFamily="18" charset="0"/>
              </a:rPr>
              <a:t>, at ledige seniorer, der er fleksible i forhold til transporttid, løn eller arbejdsopgaver, i langt højere grad kommer i job</a:t>
            </a:r>
            <a:endParaRPr lang="da-DK" sz="2000" dirty="0">
              <a:solidFill>
                <a:srgbClr val="171717"/>
              </a:solidFill>
              <a:latin typeface="+mj-lt"/>
              <a:ea typeface="Calibri" panose="020F0502020204030204" pitchFamily="34" charset="0"/>
              <a:cs typeface="Times New Roman" panose="02020603050405020304" pitchFamily="18" charset="0"/>
            </a:endParaRPr>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4" y="4835720"/>
            <a:ext cx="4095054" cy="1342237"/>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En analyse viser, at </a:t>
            </a:r>
            <a:r>
              <a:rPr lang="da-DK" sz="1800" dirty="0" err="1">
                <a:solidFill>
                  <a:srgbClr val="003087"/>
                </a:solidFill>
              </a:rPr>
              <a:t>nyledige</a:t>
            </a:r>
            <a:r>
              <a:rPr lang="da-DK" sz="1800" dirty="0">
                <a:solidFill>
                  <a:srgbClr val="003087"/>
                </a:solidFill>
              </a:rPr>
              <a:t> er fleksible i deres jobsøgning – særligt yngre ledige. Mange overvejer fx at skifte branche, acceptere lavere løn eller pendle længere. </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10</a:t>
            </a:fld>
            <a:endParaRPr lang="da-DK" dirty="0">
              <a:solidFill>
                <a:schemeClr val="tx1"/>
              </a:solidFill>
            </a:endParaRPr>
          </a:p>
        </p:txBody>
      </p:sp>
    </p:spTree>
    <p:extLst>
      <p:ext uri="{BB962C8B-B14F-4D97-AF65-F5344CB8AC3E}">
        <p14:creationId xmlns:p14="http://schemas.microsoft.com/office/powerpoint/2010/main" val="1099201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jobsøgning</a:t>
            </a:r>
          </a:p>
        </p:txBody>
      </p:sp>
      <p:cxnSp>
        <p:nvCxnSpPr>
          <p:cNvPr id="17" name="Vinklet forbindelse 16">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6"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 jobsøgning </a:t>
            </a:r>
            <a:r>
              <a:rPr lang="da-DK" sz="2000" dirty="0">
                <a:solidFill>
                  <a:schemeClr val="tx1"/>
                </a:solidFill>
              </a:rPr>
              <a:t>med udgangspunkt </a:t>
            </a:r>
            <a:r>
              <a:rPr lang="da-DK" sz="2000" dirty="0">
                <a:solidFill>
                  <a:srgbClr val="171717"/>
                </a:solidFill>
                <a:effectLst/>
                <a:ea typeface="Calibri" panose="020F0502020204030204" pitchFamily="34" charset="0"/>
                <a:cs typeface="Times New Roman" panose="02020603050405020304" pitchFamily="18" charset="0"/>
              </a:rPr>
              <a:t>i både dansk og international forskning samt analyser på danske data.</a:t>
            </a:r>
            <a:endParaRPr lang="da-DK" sz="2000" dirty="0">
              <a:solidFill>
                <a:schemeClr val="tx1"/>
              </a:solidFill>
            </a:endParaRPr>
          </a:p>
          <a:p>
            <a:pPr marL="0" indent="0">
              <a:buClr>
                <a:schemeClr val="tx1"/>
              </a:buClr>
              <a:buSzPct val="150000"/>
              <a:buNone/>
            </a:pPr>
            <a:endParaRPr lang="da-DK" sz="2000" b="1" dirty="0">
              <a:solidFill>
                <a:schemeClr val="tx1"/>
              </a:solidFill>
            </a:endParaRPr>
          </a:p>
          <a:p>
            <a:pPr marL="0" indent="0">
              <a:buClr>
                <a:schemeClr val="tx1"/>
              </a:buClr>
              <a:buSzPct val="150000"/>
              <a:buNone/>
            </a:pPr>
            <a:r>
              <a:rPr lang="da-DK" sz="2000" dirty="0"/>
              <a:t>Viden bør altid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8" name="Vinklet forbindelse 17">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a:t>
            </a:r>
            <a:r>
              <a:rPr lang="da-DK" sz="2000" dirty="0" err="1"/>
              <a:t>STARs</a:t>
            </a:r>
            <a:r>
              <a:rPr lang="da-DK" sz="2000" dirty="0"/>
              <a:t> </a:t>
            </a:r>
            <a:r>
              <a:rPr lang="da-DK" sz="2000" dirty="0" err="1"/>
              <a:t>vidensnotat</a:t>
            </a:r>
            <a:r>
              <a:rPr lang="da-DK" sz="2000" dirty="0"/>
              <a:t> </a:t>
            </a:r>
            <a:r>
              <a:rPr lang="da-DK" sz="2000" i="1" dirty="0"/>
              <a:t>Viden om jobsøgning</a:t>
            </a:r>
          </a:p>
          <a:p>
            <a:pPr marL="0" indent="0">
              <a:buNone/>
            </a:pPr>
            <a:endParaRPr lang="da-DK" sz="2000" dirty="0"/>
          </a:p>
        </p:txBody>
      </p:sp>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Tree>
    <p:extLst>
      <p:ext uri="{BB962C8B-B14F-4D97-AF65-F5344CB8AC3E}">
        <p14:creationId xmlns:p14="http://schemas.microsoft.com/office/powerpoint/2010/main" val="297633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 name="Titel 1"/>
          <p:cNvSpPr>
            <a:spLocks noGrp="1"/>
          </p:cNvSpPr>
          <p:nvPr>
            <p:ph type="title"/>
          </p:nvPr>
        </p:nvSpPr>
        <p:spPr>
          <a:xfrm>
            <a:off x="812799" y="812799"/>
            <a:ext cx="8908392" cy="789969"/>
          </a:xfrm>
        </p:spPr>
        <p:txBody>
          <a:bodyPr/>
          <a:lstStyle/>
          <a:p>
            <a:r>
              <a:rPr lang="da-DK" sz="3600" dirty="0"/>
              <a:t>Hvad virker i jobsøgningen?</a:t>
            </a:r>
          </a:p>
        </p:txBody>
      </p:sp>
      <p:grpSp>
        <p:nvGrpSpPr>
          <p:cNvPr id="2" name="Gruppe 1" descr="IPS for unge"/>
          <p:cNvGrpSpPr/>
          <p:nvPr/>
        </p:nvGrpSpPr>
        <p:grpSpPr>
          <a:xfrm>
            <a:off x="1242758" y="1835290"/>
            <a:ext cx="3829832" cy="870587"/>
            <a:chOff x="1233904" y="4441531"/>
            <a:chExt cx="3829832" cy="870587"/>
          </a:xfrm>
        </p:grpSpPr>
        <p:sp>
          <p:nvSpPr>
            <p:cNvPr id="61" name="Titel 1"/>
            <p:cNvSpPr txBox="1">
              <a:spLocks/>
            </p:cNvSpPr>
            <p:nvPr/>
          </p:nvSpPr>
          <p:spPr>
            <a:xfrm>
              <a:off x="1233904" y="450597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Tidlig og aktiv jobsøgning</a:t>
              </a:r>
              <a:endParaRPr lang="da-DK" sz="2000" dirty="0">
                <a:solidFill>
                  <a:srgbClr val="003087"/>
                </a:solidFill>
              </a:endParaRPr>
            </a:p>
          </p:txBody>
        </p:sp>
        <p:pic>
          <p:nvPicPr>
            <p:cNvPr id="9" name="Billed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4193149" y="4441531"/>
              <a:ext cx="870587" cy="870587"/>
            </a:xfrm>
            <a:prstGeom prst="rect">
              <a:avLst/>
            </a:prstGeom>
          </p:spPr>
        </p:pic>
      </p:grpSp>
      <p:grpSp>
        <p:nvGrpSpPr>
          <p:cNvPr id="3" name="Gruppe 2" descr="Tidlig aktivering"/>
          <p:cNvGrpSpPr/>
          <p:nvPr/>
        </p:nvGrpSpPr>
        <p:grpSpPr>
          <a:xfrm>
            <a:off x="6410669" y="1975858"/>
            <a:ext cx="3872959" cy="789394"/>
            <a:chOff x="1257838" y="1763317"/>
            <a:chExt cx="3872959" cy="789394"/>
          </a:xfrm>
        </p:grpSpPr>
        <p:sp>
          <p:nvSpPr>
            <p:cNvPr id="41" name="Titel 1"/>
            <p:cNvSpPr txBox="1">
              <a:spLocks/>
            </p:cNvSpPr>
            <p:nvPr/>
          </p:nvSpPr>
          <p:spPr>
            <a:xfrm>
              <a:off x="1257838" y="1798050"/>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Ansøgninger målrettet et konkret job</a:t>
              </a:r>
              <a:endParaRPr lang="da-DK" sz="2000" dirty="0">
                <a:solidFill>
                  <a:srgbClr val="003087"/>
                </a:solidFill>
              </a:endParaRPr>
            </a:p>
          </p:txBody>
        </p:sp>
        <p:pic>
          <p:nvPicPr>
            <p:cNvPr id="11" name="Billed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4341403" y="1763317"/>
              <a:ext cx="789394" cy="789394"/>
            </a:xfrm>
            <a:prstGeom prst="rect">
              <a:avLst/>
            </a:prstGeom>
          </p:spPr>
        </p:pic>
      </p:grpSp>
      <p:grpSp>
        <p:nvGrpSpPr>
          <p:cNvPr id="7" name="Gruppe 6" descr="Løntilskud kan hjælpe de stærkeste unge"/>
          <p:cNvGrpSpPr/>
          <p:nvPr/>
        </p:nvGrpSpPr>
        <p:grpSpPr>
          <a:xfrm>
            <a:off x="1242758" y="3342312"/>
            <a:ext cx="3746116" cy="720000"/>
            <a:chOff x="1242758" y="3324630"/>
            <a:chExt cx="3746116" cy="720000"/>
          </a:xfrm>
        </p:grpSpPr>
        <p:sp>
          <p:nvSpPr>
            <p:cNvPr id="63" name="Titel 1"/>
            <p:cNvSpPr txBox="1">
              <a:spLocks/>
            </p:cNvSpPr>
            <p:nvPr/>
          </p:nvSpPr>
          <p:spPr>
            <a:xfrm>
              <a:off x="1242758" y="3324630"/>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Jobrettede samtaler og rådgivning</a:t>
              </a:r>
              <a:endParaRPr lang="da-DK" sz="2000" dirty="0">
                <a:solidFill>
                  <a:srgbClr val="003087"/>
                </a:solidFill>
              </a:endParaRPr>
            </a:p>
          </p:txBody>
        </p:sp>
        <p:pic>
          <p:nvPicPr>
            <p:cNvPr id="10" name="Billede 9"/>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4302874" y="3337960"/>
              <a:ext cx="686000" cy="675446"/>
            </a:xfrm>
            <a:prstGeom prst="rect">
              <a:avLst/>
            </a:prstGeom>
          </p:spPr>
        </p:pic>
      </p:grpSp>
      <p:grpSp>
        <p:nvGrpSpPr>
          <p:cNvPr id="5" name="Gruppe 4" descr="Mentor støtte"/>
          <p:cNvGrpSpPr/>
          <p:nvPr/>
        </p:nvGrpSpPr>
        <p:grpSpPr>
          <a:xfrm>
            <a:off x="6410669" y="3316577"/>
            <a:ext cx="3899113" cy="856445"/>
            <a:chOff x="6413964" y="1792937"/>
            <a:chExt cx="3899113" cy="856445"/>
          </a:xfrm>
        </p:grpSpPr>
        <p:sp>
          <p:nvSpPr>
            <p:cNvPr id="60" name="Titel 1"/>
            <p:cNvSpPr txBox="1">
              <a:spLocks/>
            </p:cNvSpPr>
            <p:nvPr/>
          </p:nvSpPr>
          <p:spPr>
            <a:xfrm>
              <a:off x="6413964" y="1807493"/>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Realistiske forventninger</a:t>
              </a:r>
              <a:endParaRPr lang="da-DK" sz="2000" dirty="0">
                <a:solidFill>
                  <a:srgbClr val="003087"/>
                </a:solidFill>
              </a:endParaRPr>
            </a:p>
          </p:txBody>
        </p:sp>
        <p:pic>
          <p:nvPicPr>
            <p:cNvPr id="12" name="Billede 11"/>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9456632" y="1792937"/>
              <a:ext cx="856445" cy="856445"/>
            </a:xfrm>
            <a:prstGeom prst="rect">
              <a:avLst/>
            </a:prstGeom>
          </p:spPr>
        </p:pic>
      </p:grpSp>
      <p:grpSp>
        <p:nvGrpSpPr>
          <p:cNvPr id="6" name="Gruppe 5" descr="Brobygning">
            <a:extLst>
              <a:ext uri="{C183D7F6-B498-43B3-948B-1728B52AA6E4}">
                <adec:decorative xmlns:adec="http://schemas.microsoft.com/office/drawing/2017/decorative" val="0"/>
              </a:ext>
            </a:extLst>
          </p:cNvPr>
          <p:cNvGrpSpPr/>
          <p:nvPr/>
        </p:nvGrpSpPr>
        <p:grpSpPr>
          <a:xfrm>
            <a:off x="1242758" y="4658438"/>
            <a:ext cx="3770470" cy="944574"/>
            <a:chOff x="6410669" y="2968341"/>
            <a:chExt cx="3770470" cy="944574"/>
          </a:xfrm>
        </p:grpSpPr>
        <p:sp>
          <p:nvSpPr>
            <p:cNvPr id="62" name="Titel 1"/>
            <p:cNvSpPr txBox="1">
              <a:spLocks/>
            </p:cNvSpPr>
            <p:nvPr/>
          </p:nvSpPr>
          <p:spPr>
            <a:xfrm>
              <a:off x="6410669" y="2968341"/>
              <a:ext cx="2913390" cy="944574"/>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Struktur og planlægning</a:t>
              </a:r>
              <a:endParaRPr lang="da-DK" sz="2000" dirty="0">
                <a:solidFill>
                  <a:srgbClr val="003087"/>
                </a:solidFill>
              </a:endParaRPr>
            </a:p>
          </p:txBody>
        </p:sp>
        <p:pic>
          <p:nvPicPr>
            <p:cNvPr id="13" name="Billede 12"/>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9495140" y="3057618"/>
              <a:ext cx="685999" cy="685999"/>
            </a:xfrm>
            <a:prstGeom prst="rect">
              <a:avLst/>
            </a:prstGeom>
          </p:spPr>
        </p:pic>
      </p:grpSp>
      <p:sp>
        <p:nvSpPr>
          <p:cNvPr id="27" name="Titel 1">
            <a:extLst>
              <a:ext uri="{FF2B5EF4-FFF2-40B4-BE49-F238E27FC236}">
                <a16:creationId xmlns:a16="http://schemas.microsoft.com/office/drawing/2014/main" id="{4F51FE2E-7E23-44F9-9E8B-27D1E4E9A709}"/>
              </a:ext>
            </a:extLst>
          </p:cNvPr>
          <p:cNvSpPr txBox="1">
            <a:spLocks/>
          </p:cNvSpPr>
          <p:nvPr/>
        </p:nvSpPr>
        <p:spPr>
          <a:xfrm>
            <a:off x="6384515" y="4790323"/>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1800" dirty="0">
                <a:solidFill>
                  <a:srgbClr val="003087"/>
                </a:solidFill>
                <a:latin typeface="Verdana" panose="020B0604030504040204" pitchFamily="34" charset="0"/>
                <a:ea typeface="Calibri" panose="020F0502020204030204" pitchFamily="34" charset="0"/>
                <a:cs typeface="Times New Roman" panose="02020603050405020304" pitchFamily="18" charset="0"/>
              </a:rPr>
              <a:t>V</a:t>
            </a:r>
            <a:r>
              <a:rPr lang="da-DK" sz="1800" b="1"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illighed til at pendle eller skifte branche </a:t>
            </a:r>
            <a:r>
              <a:rPr lang="da-DK" sz="1800" dirty="0">
                <a:solidFill>
                  <a:srgbClr val="003087"/>
                </a:solidFill>
                <a:effectLst/>
                <a:latin typeface="Verdana" panose="020B0604030504040204" pitchFamily="34" charset="0"/>
                <a:ea typeface="Calibri" panose="020F0502020204030204" pitchFamily="34" charset="0"/>
                <a:cs typeface="Times New Roman" panose="02020603050405020304" pitchFamily="18" charset="0"/>
              </a:rPr>
              <a:t> </a:t>
            </a:r>
            <a:endParaRPr lang="da-DK" sz="2000" dirty="0">
              <a:solidFill>
                <a:srgbClr val="003087"/>
              </a:solidFill>
            </a:endParaRPr>
          </a:p>
        </p:txBody>
      </p:sp>
      <p:pic>
        <p:nvPicPr>
          <p:cNvPr id="28" name="Billede 11">
            <a:extLst>
              <a:ext uri="{FF2B5EF4-FFF2-40B4-BE49-F238E27FC236}">
                <a16:creationId xmlns:a16="http://schemas.microsoft.com/office/drawing/2014/main" id="{46F70BAB-E413-4C67-8649-7553D9DE1BE3}"/>
              </a:ext>
              <a:ext uri="{C183D7F6-B498-43B3-948B-1728B52AA6E4}">
                <adec:decorative xmlns:adec="http://schemas.microsoft.com/office/drawing/2017/decorative" val="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p:blipFill>
        <p:spPr>
          <a:xfrm>
            <a:off x="9494234" y="4790323"/>
            <a:ext cx="856445" cy="856445"/>
          </a:xfrm>
          <a:prstGeom prst="rect">
            <a:avLst/>
          </a:prstGeom>
        </p:spPr>
      </p:pic>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Tree>
    <p:extLst>
      <p:ext uri="{BB962C8B-B14F-4D97-AF65-F5344CB8AC3E}">
        <p14:creationId xmlns:p14="http://schemas.microsoft.com/office/powerpoint/2010/main" val="175285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kstfelt 10"/>
          <p:cNvSpPr txBox="1"/>
          <p:nvPr/>
        </p:nvSpPr>
        <p:spPr>
          <a:xfrm>
            <a:off x="0" y="4552"/>
            <a:ext cx="12192000" cy="402775"/>
          </a:xfrm>
          <a:prstGeom prst="rect">
            <a:avLst/>
          </a:prstGeom>
          <a:solidFill>
            <a:srgbClr val="003087"/>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12800"/>
            <a:ext cx="11131551" cy="406400"/>
          </a:xfrm>
        </p:spPr>
        <p:txBody>
          <a:bodyPr/>
          <a:lstStyle/>
          <a:p>
            <a:r>
              <a:rPr lang="da-DK" dirty="0">
                <a:solidFill>
                  <a:srgbClr val="003087"/>
                </a:solidFill>
              </a:rPr>
              <a:t>Tidlig og aktiv jobsøgning øger chancen for job</a:t>
            </a:r>
          </a:p>
        </p:txBody>
      </p:sp>
      <p:sp>
        <p:nvSpPr>
          <p:cNvPr id="13" name="Content Placeholder 8">
            <a:extLst>
              <a:ext uri="{FF2B5EF4-FFF2-40B4-BE49-F238E27FC236}">
                <a16:creationId xmlns:a16="http://schemas.microsoft.com/office/drawing/2014/main" id="{32E6B0B9-7FEB-47E0-370F-6BB5AAC12F4A}"/>
              </a:ext>
            </a:extLst>
          </p:cNvPr>
          <p:cNvSpPr txBox="1">
            <a:spLocks/>
          </p:cNvSpPr>
          <p:nvPr/>
        </p:nvSpPr>
        <p:spPr>
          <a:xfrm>
            <a:off x="812798" y="1624673"/>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t>Tidlig og intensiv jobsøgning øger sandsynligheden for hurtigt at komme i job.</a:t>
            </a:r>
          </a:p>
          <a:p>
            <a:pPr marL="0" indent="0">
              <a:buClr>
                <a:srgbClr val="003087"/>
              </a:buClr>
              <a:buSzPct val="150000"/>
              <a:buNone/>
            </a:pPr>
            <a:endParaRPr lang="da-DK" sz="2000" dirty="0"/>
          </a:p>
          <a:p>
            <a:pPr marL="0" indent="0">
              <a:buClr>
                <a:srgbClr val="003087"/>
              </a:buClr>
              <a:buSzPct val="150000"/>
              <a:buNone/>
            </a:pPr>
            <a:r>
              <a:rPr lang="da-DK" sz="2000" dirty="0"/>
              <a:t>Længere ledighed kan desuden påvirke jobsøgningen negativt: </a:t>
            </a:r>
          </a:p>
          <a:p>
            <a:pPr marL="540363" lvl="1" indent="-360363">
              <a:buClr>
                <a:srgbClr val="003087"/>
              </a:buClr>
              <a:buSzPct val="150000"/>
              <a:buFont typeface="Arial" panose="020B0604020202020204" pitchFamily="34" charset="0"/>
              <a:buChar char="›"/>
            </a:pPr>
            <a:r>
              <a:rPr lang="da-DK" sz="2000" dirty="0"/>
              <a:t>Længere ledighed kan give et negativt signal overfor arbejdsgivere, hvilket i sig selv mindsker sandsynligheden for at blive indkaldt til jobsamtaler</a:t>
            </a:r>
          </a:p>
          <a:p>
            <a:pPr marL="540363" lvl="1" indent="-360363">
              <a:buClr>
                <a:srgbClr val="003087"/>
              </a:buClr>
              <a:buSzPct val="150000"/>
              <a:buFont typeface="Arial" panose="020B0604020202020204" pitchFamily="34" charset="0"/>
              <a:buChar char="›"/>
            </a:pPr>
            <a:r>
              <a:rPr lang="da-DK" sz="2000" dirty="0"/>
              <a:t>Ledige kan over tid miste motivationen og opleve dårligere trivsel </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3949" y="4171950"/>
            <a:ext cx="1191650" cy="1191650"/>
          </a:xfrm>
          <a:prstGeom prst="rect">
            <a:avLst/>
          </a:prstGeom>
        </p:spPr>
      </p:pic>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Tree>
    <p:extLst>
      <p:ext uri="{BB962C8B-B14F-4D97-AF65-F5344CB8AC3E}">
        <p14:creationId xmlns:p14="http://schemas.microsoft.com/office/powerpoint/2010/main" val="827544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35101"/>
            <a:ext cx="10566401" cy="406400"/>
          </a:xfrm>
        </p:spPr>
        <p:txBody>
          <a:bodyPr/>
          <a:lstStyle/>
          <a:p>
            <a:r>
              <a:rPr lang="da-DK" dirty="0">
                <a:solidFill>
                  <a:srgbClr val="003087"/>
                </a:solidFill>
              </a:rPr>
              <a:t>Jobrettede samtaler hjælper ledige hurtigere i job</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solidFill>
                  <a:srgbClr val="171717"/>
                </a:solidFill>
                <a:effectLst/>
                <a:ea typeface="Calibri" panose="020F0502020204030204" pitchFamily="34" charset="0"/>
                <a:cs typeface="Times New Roman" panose="02020603050405020304" pitchFamily="18" charset="0"/>
              </a:rPr>
              <a:t>Det hjælper ledige hurtigere i job, når de får målrettet hjælp til jobsøgningen.</a:t>
            </a:r>
          </a:p>
          <a:p>
            <a:pPr marL="0" indent="0">
              <a:buClr>
                <a:srgbClr val="003087"/>
              </a:buClr>
              <a:buSzPct val="150000"/>
              <a:buNone/>
            </a:pPr>
            <a:endParaRPr lang="da-DK" sz="2000" dirty="0">
              <a:solidFill>
                <a:srgbClr val="171717"/>
              </a:solidFill>
              <a:effectLst/>
              <a:ea typeface="Calibri" panose="020F0502020204030204" pitchFamily="34" charset="0"/>
              <a:cs typeface="Times New Roman" panose="02020603050405020304" pitchFamily="18" charset="0"/>
            </a:endParaRPr>
          </a:p>
          <a:p>
            <a:pPr marL="0" indent="0">
              <a:buClr>
                <a:srgbClr val="003087"/>
              </a:buClr>
              <a:buSzPct val="150000"/>
              <a:buNone/>
            </a:pPr>
            <a:r>
              <a:rPr lang="da-DK" sz="2000" dirty="0">
                <a:solidFill>
                  <a:srgbClr val="171717"/>
                </a:solidFill>
                <a:effectLst/>
                <a:ea typeface="Calibri" panose="020F0502020204030204" pitchFamily="34" charset="0"/>
                <a:cs typeface="Times New Roman" panose="02020603050405020304" pitchFamily="18" charset="0"/>
              </a:rPr>
              <a:t>Samtaler er med til at: </a:t>
            </a:r>
          </a:p>
          <a:p>
            <a:pPr marL="360363" indent="-360363">
              <a:buClr>
                <a:srgbClr val="003087"/>
              </a:buClr>
              <a:buSzPct val="150000"/>
              <a:buFont typeface="Arial" panose="020B0604020202020204" pitchFamily="34" charset="0"/>
              <a:buChar char="›"/>
            </a:pPr>
            <a:r>
              <a:rPr lang="da-DK" sz="2000" dirty="0">
                <a:solidFill>
                  <a:srgbClr val="171717"/>
                </a:solidFill>
                <a:ea typeface="Calibri" panose="020F0502020204030204" pitchFamily="34" charset="0"/>
                <a:cs typeface="Times New Roman" panose="02020603050405020304" pitchFamily="18" charset="0"/>
              </a:rPr>
              <a:t>F</a:t>
            </a:r>
            <a:r>
              <a:rPr lang="da-DK" sz="2000" dirty="0">
                <a:solidFill>
                  <a:srgbClr val="171717"/>
                </a:solidFill>
                <a:effectLst/>
                <a:ea typeface="Calibri" panose="020F0502020204030204" pitchFamily="34" charset="0"/>
                <a:cs typeface="Times New Roman" panose="02020603050405020304" pitchFamily="18" charset="0"/>
              </a:rPr>
              <a:t>okusere jobsøgningen</a:t>
            </a:r>
          </a:p>
          <a:p>
            <a:pPr marL="360363" indent="-360363">
              <a:buClr>
                <a:srgbClr val="003087"/>
              </a:buClr>
              <a:buSzPct val="150000"/>
              <a:buFont typeface="Arial" panose="020B0604020202020204" pitchFamily="34" charset="0"/>
              <a:buChar char="›"/>
            </a:pPr>
            <a:r>
              <a:rPr lang="da-DK" sz="2000" dirty="0">
                <a:solidFill>
                  <a:srgbClr val="171717"/>
                </a:solidFill>
                <a:ea typeface="Calibri" panose="020F0502020204030204" pitchFamily="34" charset="0"/>
                <a:cs typeface="Times New Roman" panose="02020603050405020304" pitchFamily="18" charset="0"/>
              </a:rPr>
              <a:t>S</a:t>
            </a:r>
            <a:r>
              <a:rPr lang="da-DK" sz="2000" dirty="0">
                <a:solidFill>
                  <a:srgbClr val="171717"/>
                </a:solidFill>
                <a:effectLst/>
                <a:ea typeface="Calibri" panose="020F0502020204030204" pitchFamily="34" charset="0"/>
                <a:cs typeface="Times New Roman" panose="02020603050405020304" pitchFamily="18" charset="0"/>
              </a:rPr>
              <a:t>tyrke motivationen hos den ledige </a:t>
            </a:r>
            <a:b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b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3" y="5303519"/>
            <a:ext cx="4016542" cy="959115"/>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Der er omfattende evidens for, at jobrettede samtaler forkorter ledighedsperioden.</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391219" y="4186254"/>
            <a:ext cx="1331604" cy="131111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Tree>
    <p:extLst>
      <p:ext uri="{BB962C8B-B14F-4D97-AF65-F5344CB8AC3E}">
        <p14:creationId xmlns:p14="http://schemas.microsoft.com/office/powerpoint/2010/main" val="53827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35101"/>
            <a:ext cx="10566401" cy="406400"/>
          </a:xfrm>
        </p:spPr>
        <p:txBody>
          <a:bodyPr/>
          <a:lstStyle/>
          <a:p>
            <a:r>
              <a:rPr lang="da-DK" dirty="0">
                <a:solidFill>
                  <a:srgbClr val="003087"/>
                </a:solidFill>
              </a:rPr>
              <a:t>Rådgivning og tips til jobsøgning hjælper ledige hurtigere i job</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solidFill>
                  <a:srgbClr val="171717"/>
                </a:solidFill>
                <a:ea typeface="Calibri" panose="020F0502020204030204" pitchFamily="34" charset="0"/>
                <a:cs typeface="Times New Roman" panose="02020603050405020304" pitchFamily="18" charset="0"/>
              </a:rPr>
              <a:t>T</a:t>
            </a:r>
            <a:r>
              <a:rPr lang="da-DK" sz="2000" dirty="0">
                <a:solidFill>
                  <a:srgbClr val="171717"/>
                </a:solidFill>
                <a:effectLst/>
                <a:ea typeface="Calibri" panose="020F0502020204030204" pitchFamily="34" charset="0"/>
                <a:cs typeface="Times New Roman" panose="02020603050405020304" pitchFamily="18" charset="0"/>
              </a:rPr>
              <a:t>ips til jobsøgning og konkrete forslag til ledige stillinger kan have stor effekt. </a:t>
            </a:r>
          </a:p>
          <a:p>
            <a:pPr marL="0" indent="0">
              <a:buClr>
                <a:srgbClr val="003087"/>
              </a:buClr>
              <a:buSzPct val="150000"/>
              <a:buNone/>
            </a:pPr>
            <a:endParaRPr lang="da-DK" sz="2000" dirty="0">
              <a:solidFill>
                <a:srgbClr val="171717"/>
              </a:solidFill>
              <a:effectLst/>
              <a:ea typeface="Calibri" panose="020F0502020204030204" pitchFamily="34" charset="0"/>
              <a:cs typeface="Times New Roman" panose="02020603050405020304" pitchFamily="18" charset="0"/>
            </a:endParaRPr>
          </a:p>
          <a:p>
            <a:pPr marL="0" indent="0">
              <a:buClr>
                <a:srgbClr val="003087"/>
              </a:buClr>
              <a:buSzPct val="150000"/>
              <a:buNone/>
            </a:pPr>
            <a:r>
              <a:rPr lang="da-DK" sz="2000" dirty="0">
                <a:solidFill>
                  <a:srgbClr val="171717"/>
                </a:solidFill>
                <a:ea typeface="Calibri" panose="020F0502020204030204" pitchFamily="34" charset="0"/>
                <a:cs typeface="Times New Roman" panose="02020603050405020304" pitchFamily="18" charset="0"/>
              </a:rPr>
              <a:t>R</a:t>
            </a:r>
            <a:r>
              <a:rPr lang="da-DK" sz="2000" dirty="0">
                <a:solidFill>
                  <a:srgbClr val="171717"/>
                </a:solidFill>
                <a:effectLst/>
                <a:ea typeface="Calibri" panose="020F0502020204030204" pitchFamily="34" charset="0"/>
                <a:cs typeface="Times New Roman" panose="02020603050405020304" pitchFamily="18" charset="0"/>
              </a:rPr>
              <a:t>ådgivning kan fx: </a:t>
            </a:r>
          </a:p>
          <a:p>
            <a:pPr marL="360363" indent="-360363">
              <a:buClr>
                <a:srgbClr val="003087"/>
              </a:buClr>
              <a:buSzPct val="150000"/>
              <a:buFont typeface="Arial" panose="020B0604020202020204" pitchFamily="34" charset="0"/>
              <a:buChar char="›"/>
            </a:pPr>
            <a:r>
              <a:rPr lang="da-DK" sz="2000" dirty="0">
                <a:solidFill>
                  <a:srgbClr val="171717"/>
                </a:solidFill>
                <a:effectLst/>
                <a:ea typeface="Calibri" panose="020F0502020204030204" pitchFamily="34" charset="0"/>
                <a:cs typeface="Times New Roman" panose="02020603050405020304" pitchFamily="18" charset="0"/>
              </a:rPr>
              <a:t>Give viden om alternative jobåbninger</a:t>
            </a:r>
          </a:p>
          <a:p>
            <a:pPr marL="360363" indent="-360363">
              <a:buClr>
                <a:srgbClr val="003087"/>
              </a:buClr>
              <a:buSzPct val="150000"/>
              <a:buFont typeface="Arial" panose="020B0604020202020204" pitchFamily="34" charset="0"/>
              <a:buChar char="›"/>
            </a:pPr>
            <a:r>
              <a:rPr lang="da-DK" sz="2000" dirty="0">
                <a:solidFill>
                  <a:srgbClr val="171717"/>
                </a:solidFill>
                <a:ea typeface="Calibri" panose="020F0502020204030204" pitchFamily="34" charset="0"/>
                <a:cs typeface="Times New Roman" panose="02020603050405020304" pitchFamily="18" charset="0"/>
              </a:rPr>
              <a:t>Hjælpe ledige med afsæt i deres situation</a:t>
            </a:r>
          </a:p>
          <a:p>
            <a:pPr marL="360363" indent="-360363">
              <a:buClr>
                <a:srgbClr val="003087"/>
              </a:buClr>
              <a:buSzPct val="150000"/>
              <a:buFont typeface="Arial" panose="020B0604020202020204" pitchFamily="34" charset="0"/>
              <a:buChar char="›"/>
            </a:pPr>
            <a:r>
              <a:rPr lang="da-DK" sz="2000" dirty="0">
                <a:solidFill>
                  <a:srgbClr val="171717"/>
                </a:solidFill>
                <a:ea typeface="Calibri" panose="020F0502020204030204" pitchFamily="34" charset="0"/>
                <a:cs typeface="Times New Roman" panose="02020603050405020304" pitchFamily="18" charset="0"/>
              </a:rPr>
              <a:t>Forslag til alternative jobmuligheder har </a:t>
            </a:r>
            <a:r>
              <a:rPr lang="da-DK" sz="2000" dirty="0">
                <a:solidFill>
                  <a:srgbClr val="171717"/>
                </a:solidFill>
                <a:ea typeface="Calibri" panose="020F0502020204030204" pitchFamily="34" charset="0"/>
                <a:cs typeface="Times New Roman" panose="02020603050405020304" pitchFamily="18" charset="0"/>
                <a:sym typeface="Wingdings" panose="05000000000000000000" pitchFamily="2" charset="2"/>
              </a:rPr>
              <a:t>positive effekter på både beskæftigelse og løn for gruppen af ledige med dårlige jobmuligheder</a:t>
            </a:r>
            <a:br>
              <a:rPr lang="da-DK" sz="1800" dirty="0">
                <a:solidFill>
                  <a:srgbClr val="171717"/>
                </a:solidFill>
                <a:effectLst/>
                <a:latin typeface="Verdana" panose="020B0604030504040204" pitchFamily="34" charset="0"/>
                <a:ea typeface="Calibri" panose="020F0502020204030204" pitchFamily="34" charset="0"/>
                <a:cs typeface="Times New Roman" panose="02020603050405020304" pitchFamily="18" charset="0"/>
              </a:rPr>
            </a:b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2" y="4987636"/>
            <a:ext cx="3904778" cy="1011112"/>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i="1" dirty="0">
                <a:solidFill>
                  <a:srgbClr val="003087"/>
                </a:solidFill>
              </a:rPr>
              <a:t>Arbejdsmarkedsbalancen.dk </a:t>
            </a:r>
            <a:r>
              <a:rPr lang="da-DK" sz="1800" dirty="0">
                <a:solidFill>
                  <a:srgbClr val="003087"/>
                </a:solidFill>
              </a:rPr>
              <a:t>er et redskab, der giver viden om jobmuligheder for forskellige stillingsbetegnelser. </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391219" y="4186254"/>
            <a:ext cx="1331604" cy="131111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Tree>
    <p:extLst>
      <p:ext uri="{BB962C8B-B14F-4D97-AF65-F5344CB8AC3E}">
        <p14:creationId xmlns:p14="http://schemas.microsoft.com/office/powerpoint/2010/main" val="669945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Struktur og planlægning styrker jobsøgningen</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4879719"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t>Ledige øger deres jobchancer ved at strukturere deres jobsøgning. </a:t>
            </a:r>
          </a:p>
          <a:p>
            <a:pPr marL="0" indent="0">
              <a:buClr>
                <a:srgbClr val="003087"/>
              </a:buClr>
              <a:buSzPct val="150000"/>
              <a:buNone/>
            </a:pPr>
            <a:br>
              <a:rPr lang="da-DK" sz="2000" dirty="0"/>
            </a:br>
            <a:r>
              <a:rPr lang="da-DK" sz="2000" dirty="0"/>
              <a:t>Effektive greb tæller:</a:t>
            </a:r>
          </a:p>
          <a:p>
            <a:pPr marL="360363" indent="-360363">
              <a:buClr>
                <a:srgbClr val="003087"/>
              </a:buClr>
              <a:buSzPct val="150000"/>
              <a:buFont typeface="Arial" panose="020B0604020202020204" pitchFamily="34" charset="0"/>
              <a:buChar char="›"/>
            </a:pPr>
            <a:r>
              <a:rPr lang="da-DK" sz="2000" dirty="0"/>
              <a:t>At opdele jobsøgning i mindre opgaver</a:t>
            </a:r>
          </a:p>
          <a:p>
            <a:pPr marL="360363" indent="-360363">
              <a:buClr>
                <a:srgbClr val="003087"/>
              </a:buClr>
              <a:buSzPct val="150000"/>
              <a:buFont typeface="Arial" panose="020B0604020202020204" pitchFamily="34" charset="0"/>
              <a:buChar char="›"/>
            </a:pPr>
            <a:r>
              <a:rPr lang="da-DK" sz="2000" dirty="0"/>
              <a:t>Sætte klare delmål</a:t>
            </a:r>
          </a:p>
          <a:p>
            <a:pPr marL="360363" indent="-360363">
              <a:buClr>
                <a:srgbClr val="003087"/>
              </a:buClr>
              <a:buSzPct val="150000"/>
              <a:buFont typeface="Arial" panose="020B0604020202020204" pitchFamily="34" charset="0"/>
              <a:buChar char="›"/>
            </a:pPr>
            <a:r>
              <a:rPr lang="da-DK" sz="2000" dirty="0"/>
              <a:t>Planlægge hvornår og hvordan aktiviteter gennemføres</a:t>
            </a:r>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5" y="5457957"/>
            <a:ext cx="4143376" cy="720000"/>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Ledige, der planlægger jobsøgningen,  sender flere ansøgninger, kaldes oftere til samtale og får hurtigere job.</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Tree>
    <p:extLst>
      <p:ext uri="{BB962C8B-B14F-4D97-AF65-F5344CB8AC3E}">
        <p14:creationId xmlns:p14="http://schemas.microsoft.com/office/powerpoint/2010/main" val="290089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Målrettede ansøgninger giver bedre resultater</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t>Tilpasning af CV og ansøgning til den konkrete stilling øger sandsynligheden for at blive kaldt til samtale.</a:t>
            </a:r>
          </a:p>
          <a:p>
            <a:pPr marL="0" indent="0">
              <a:buClr>
                <a:srgbClr val="003087"/>
              </a:buClr>
              <a:buSzPct val="150000"/>
              <a:buNone/>
            </a:pPr>
            <a:br>
              <a:rPr lang="da-DK" sz="2000" dirty="0"/>
            </a:br>
            <a:r>
              <a:rPr lang="da-DK" sz="2000" dirty="0"/>
              <a:t>En analyse på danske data peger desuden på: </a:t>
            </a:r>
          </a:p>
          <a:p>
            <a:pPr marL="360363" indent="-360363">
              <a:buClr>
                <a:srgbClr val="003087"/>
              </a:buClr>
              <a:buSzPct val="150000"/>
              <a:buFont typeface="Arial" panose="020B0604020202020204" pitchFamily="34" charset="0"/>
              <a:buChar char="›"/>
            </a:pPr>
            <a:r>
              <a:rPr lang="da-DK" sz="2000" dirty="0"/>
              <a:t>At besvare jobannoncer og bruge sit netværk er typisk en god strategi</a:t>
            </a:r>
          </a:p>
          <a:p>
            <a:pPr marL="360363" indent="-360363">
              <a:buClr>
                <a:srgbClr val="003087"/>
              </a:buClr>
              <a:buSzPct val="150000"/>
              <a:buFont typeface="Arial" panose="020B0604020202020204" pitchFamily="34" charset="0"/>
              <a:buChar char="›"/>
            </a:pPr>
            <a:r>
              <a:rPr lang="da-DK" sz="2000" dirty="0"/>
              <a:t>Det kan være mindre effektivt at søge uopfordret og sprede indsatsen over mange forskellige metoder </a:t>
            </a:r>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4" y="5457957"/>
            <a:ext cx="4277487" cy="720000"/>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Et amerikansk studie viser, at AI-baseret feedback på CV’et kan øge sandsynlighed for jobtilbud.</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Tree>
    <p:extLst>
      <p:ext uri="{BB962C8B-B14F-4D97-AF65-F5344CB8AC3E}">
        <p14:creationId xmlns:p14="http://schemas.microsoft.com/office/powerpoint/2010/main" val="4109040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kstfelt 17"/>
          <p:cNvSpPr txBox="1"/>
          <p:nvPr/>
        </p:nvSpPr>
        <p:spPr>
          <a:xfrm>
            <a:off x="0" y="4552"/>
            <a:ext cx="12192000" cy="402775"/>
          </a:xfrm>
          <a:prstGeom prst="rect">
            <a:avLst/>
          </a:prstGeom>
          <a:solidFill>
            <a:schemeClr val="accent1"/>
          </a:solidFill>
        </p:spPr>
        <p:txBody>
          <a:bodyPr wrap="square" lIns="792000" tIns="108000" rIns="0" bIns="108000" rtlCol="0">
            <a:spAutoFit/>
          </a:bodyPr>
          <a:lstStyle/>
          <a:p>
            <a:pPr algn="l"/>
            <a:r>
              <a:rPr lang="da-DK" sz="1200" b="1" spc="-10" dirty="0">
                <a:solidFill>
                  <a:schemeClr val="bg1"/>
                </a:solidFill>
              </a:rPr>
              <a:t>Jobsøgning</a:t>
            </a:r>
            <a:endParaRPr lang="da-DK" sz="1200" b="1" spc="-10" baseline="0" dirty="0">
              <a:solidFill>
                <a:schemeClr val="bg1"/>
              </a:solidFill>
            </a:endParaRP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Realistiske forventninger styrker jobchancerne</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rgbClr val="003087"/>
              </a:buClr>
              <a:buSzPct val="150000"/>
              <a:buNone/>
            </a:pPr>
            <a:r>
              <a:rPr lang="da-DK" sz="2000" dirty="0">
                <a:solidFill>
                  <a:srgbClr val="171717"/>
                </a:solidFill>
                <a:latin typeface="+mj-lt"/>
                <a:ea typeface="Calibri" panose="020F0502020204030204" pitchFamily="34" charset="0"/>
                <a:cs typeface="Times New Roman" panose="02020603050405020304" pitchFamily="18" charset="0"/>
              </a:rPr>
              <a:t>L</a:t>
            </a:r>
            <a:r>
              <a:rPr lang="da-DK" sz="2000" dirty="0">
                <a:solidFill>
                  <a:srgbClr val="171717"/>
                </a:solidFill>
                <a:effectLst/>
                <a:latin typeface="+mj-lt"/>
                <a:ea typeface="Calibri" panose="020F0502020204030204" pitchFamily="34" charset="0"/>
                <a:cs typeface="Times New Roman" panose="02020603050405020304" pitchFamily="18" charset="0"/>
              </a:rPr>
              <a:t>ediges forventninger til ledighedslængde, løn og jobmuligheder påvirker deres søgeadfærd</a:t>
            </a:r>
            <a:r>
              <a:rPr lang="da-DK" sz="2000" dirty="0">
                <a:solidFill>
                  <a:srgbClr val="171717"/>
                </a:solidFill>
                <a:latin typeface="+mj-lt"/>
                <a:ea typeface="Calibri" panose="020F0502020204030204" pitchFamily="34" charset="0"/>
                <a:cs typeface="Times New Roman" panose="02020603050405020304" pitchFamily="18" charset="0"/>
              </a:rPr>
              <a:t>.</a:t>
            </a:r>
            <a:r>
              <a:rPr lang="da-DK" sz="2000" dirty="0">
                <a:solidFill>
                  <a:srgbClr val="171717"/>
                </a:solidFill>
                <a:effectLst/>
                <a:latin typeface="+mj-lt"/>
                <a:ea typeface="Calibri" panose="020F0502020204030204" pitchFamily="34" charset="0"/>
                <a:cs typeface="Times New Roman" panose="02020603050405020304" pitchFamily="18" charset="0"/>
              </a:rPr>
              <a:t> </a:t>
            </a:r>
          </a:p>
          <a:p>
            <a:pPr marL="0" indent="0">
              <a:buClr>
                <a:srgbClr val="003087"/>
              </a:buClr>
              <a:buSzPct val="150000"/>
              <a:buNone/>
            </a:pPr>
            <a:r>
              <a:rPr lang="da-DK" sz="2000" dirty="0">
                <a:solidFill>
                  <a:srgbClr val="171717"/>
                </a:solidFill>
                <a:latin typeface="+mj-lt"/>
                <a:ea typeface="Calibri" panose="020F0502020204030204" pitchFamily="34" charset="0"/>
                <a:cs typeface="Times New Roman" panose="02020603050405020304" pitchFamily="18" charset="0"/>
              </a:rPr>
              <a:t>Kun 2 procent af </a:t>
            </a:r>
            <a:r>
              <a:rPr lang="da-DK" sz="2000" dirty="0" err="1">
                <a:solidFill>
                  <a:srgbClr val="171717"/>
                </a:solidFill>
                <a:latin typeface="+mj-lt"/>
                <a:ea typeface="Calibri" panose="020F0502020204030204" pitchFamily="34" charset="0"/>
                <a:cs typeface="Times New Roman" panose="02020603050405020304" pitchFamily="18" charset="0"/>
              </a:rPr>
              <a:t>nyledige</a:t>
            </a:r>
            <a:r>
              <a:rPr lang="da-DK" sz="2000" dirty="0">
                <a:solidFill>
                  <a:srgbClr val="171717"/>
                </a:solidFill>
                <a:latin typeface="+mj-lt"/>
                <a:ea typeface="Calibri" panose="020F0502020204030204" pitchFamily="34" charset="0"/>
                <a:cs typeface="Times New Roman" panose="02020603050405020304" pitchFamily="18" charset="0"/>
              </a:rPr>
              <a:t> dagpengemodtagere forventer en ledighedsperiode på mere end et halvt år, selvom det ender med at være tilfældet for ca. en fjerdedel.</a:t>
            </a:r>
            <a:endParaRPr lang="da-DK" sz="2000" dirty="0">
              <a:solidFill>
                <a:srgbClr val="171717"/>
              </a:solidFill>
              <a:effectLst/>
              <a:latin typeface="+mj-lt"/>
              <a:ea typeface="Calibri" panose="020F0502020204030204" pitchFamily="34" charset="0"/>
              <a:cs typeface="Times New Roman" panose="02020603050405020304" pitchFamily="18" charset="0"/>
            </a:endParaRPr>
          </a:p>
          <a:p>
            <a:pPr marL="0" indent="0">
              <a:buClr>
                <a:srgbClr val="003087"/>
              </a:buClr>
              <a:buSzPct val="150000"/>
              <a:buNone/>
            </a:pPr>
            <a:endParaRPr lang="da-DK" sz="2000" dirty="0">
              <a:latin typeface="+mj-lt"/>
            </a:endParaRPr>
          </a:p>
          <a:p>
            <a:pPr marL="0" indent="0">
              <a:buClr>
                <a:srgbClr val="003087"/>
              </a:buClr>
              <a:buSzPct val="150000"/>
              <a:buNone/>
            </a:pPr>
            <a:r>
              <a:rPr lang="da-DK" sz="2000" dirty="0">
                <a:latin typeface="+mj-lt"/>
              </a:rPr>
              <a:t>For optimistiske forventninger kan føre til: </a:t>
            </a:r>
          </a:p>
          <a:p>
            <a:pPr marL="360363" indent="-360363">
              <a:buClr>
                <a:srgbClr val="003087"/>
              </a:buClr>
              <a:buSzPct val="150000"/>
              <a:buFont typeface="Arial" panose="020B0604020202020204" pitchFamily="34" charset="0"/>
              <a:buChar char="›"/>
            </a:pPr>
            <a:r>
              <a:rPr lang="da-DK" sz="2000" dirty="0">
                <a:solidFill>
                  <a:srgbClr val="171717"/>
                </a:solidFill>
                <a:latin typeface="+mj-lt"/>
                <a:ea typeface="Calibri" panose="020F0502020204030204" pitchFamily="34" charset="0"/>
                <a:cs typeface="Times New Roman" panose="02020603050405020304" pitchFamily="18" charset="0"/>
              </a:rPr>
              <a:t>L</a:t>
            </a:r>
            <a:r>
              <a:rPr lang="da-DK" sz="2000" dirty="0">
                <a:solidFill>
                  <a:srgbClr val="171717"/>
                </a:solidFill>
                <a:effectLst/>
                <a:latin typeface="+mj-lt"/>
                <a:ea typeface="Calibri" panose="020F0502020204030204" pitchFamily="34" charset="0"/>
                <a:cs typeface="Times New Roman" panose="02020603050405020304" pitchFamily="18" charset="0"/>
              </a:rPr>
              <a:t>avere søgeintensitet</a:t>
            </a:r>
          </a:p>
          <a:p>
            <a:pPr marL="360363" indent="-360363">
              <a:buClr>
                <a:srgbClr val="003087"/>
              </a:buClr>
              <a:buSzPct val="150000"/>
              <a:buFont typeface="Arial" panose="020B0604020202020204" pitchFamily="34" charset="0"/>
              <a:buChar char="›"/>
            </a:pPr>
            <a:r>
              <a:rPr lang="da-DK" sz="2000" dirty="0">
                <a:solidFill>
                  <a:srgbClr val="171717"/>
                </a:solidFill>
                <a:latin typeface="+mj-lt"/>
                <a:ea typeface="Calibri" panose="020F0502020204030204" pitchFamily="34" charset="0"/>
                <a:cs typeface="Times New Roman" panose="02020603050405020304" pitchFamily="18" charset="0"/>
              </a:rPr>
              <a:t>M</a:t>
            </a:r>
            <a:r>
              <a:rPr lang="da-DK" sz="2000" dirty="0">
                <a:solidFill>
                  <a:srgbClr val="171717"/>
                </a:solidFill>
                <a:effectLst/>
                <a:latin typeface="+mj-lt"/>
                <a:ea typeface="Calibri" panose="020F0502020204030204" pitchFamily="34" charset="0"/>
                <a:cs typeface="Times New Roman" panose="02020603050405020304" pitchFamily="18" charset="0"/>
              </a:rPr>
              <a:t>ere snæver jobsøgning</a:t>
            </a:r>
          </a:p>
          <a:p>
            <a:pPr marL="540363" lvl="1" indent="-360363">
              <a:buClr>
                <a:srgbClr val="003087"/>
              </a:buClr>
              <a:buSzPct val="150000"/>
              <a:buFont typeface="Arial" panose="020B0604020202020204" pitchFamily="34" charset="0"/>
              <a:buChar char="›"/>
            </a:pPr>
            <a:r>
              <a:rPr lang="da-DK" sz="2000" dirty="0">
                <a:solidFill>
                  <a:srgbClr val="171717"/>
                </a:solidFill>
                <a:latin typeface="+mj-lt"/>
                <a:ea typeface="Calibri" panose="020F0502020204030204" pitchFamily="34" charset="0"/>
                <a:cs typeface="Times New Roman" panose="02020603050405020304" pitchFamily="18" charset="0"/>
              </a:rPr>
              <a:t>Det</a:t>
            </a:r>
            <a:r>
              <a:rPr lang="da-DK" sz="2000" dirty="0">
                <a:solidFill>
                  <a:srgbClr val="171717"/>
                </a:solidFill>
                <a:effectLst/>
                <a:latin typeface="+mj-lt"/>
                <a:ea typeface="Calibri" panose="020F0502020204030204" pitchFamily="34" charset="0"/>
                <a:cs typeface="Times New Roman" panose="02020603050405020304" pitchFamily="18" charset="0"/>
              </a:rPr>
              <a:t> kan mindske sandsynligheden for at komme hurtigt i job</a:t>
            </a:r>
            <a:endParaRPr lang="da-DK" sz="2000" dirty="0">
              <a:latin typeface="+mj-lt"/>
            </a:endParaRPr>
          </a:p>
          <a:p>
            <a:pPr marL="0" indent="0">
              <a:buClr>
                <a:srgbClr val="003087"/>
              </a:buClr>
              <a:buSzPct val="150000"/>
              <a:buNone/>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4" y="4259766"/>
            <a:ext cx="4095054" cy="1918192"/>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Et studie viser, at mange dagpenge-modtagere over længere perioder søger job uden for deres fag- eller kompetenceområde, hvilket har negative konsekvenser for både deres beskæftigelsesgrad og indkomst flere år frem. </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0591418" y="4120107"/>
            <a:ext cx="956438" cy="956438"/>
          </a:xfrm>
          <a:prstGeom prst="rect">
            <a:avLst/>
          </a:prstGeom>
        </p:spPr>
      </p:pic>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9</a:t>
            </a:fld>
            <a:endParaRPr lang="da-DK" dirty="0">
              <a:solidFill>
                <a:schemeClr val="tx1"/>
              </a:solidFill>
            </a:endParaRPr>
          </a:p>
        </p:txBody>
      </p:sp>
    </p:spTree>
    <p:extLst>
      <p:ext uri="{BB962C8B-B14F-4D97-AF65-F5344CB8AC3E}">
        <p14:creationId xmlns:p14="http://schemas.microsoft.com/office/powerpoint/2010/main" val="658806325"/>
      </p:ext>
    </p:extLst>
  </p:cSld>
  <p:clrMapOvr>
    <a:masterClrMapping/>
  </p:clrMapOvr>
</p:sld>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6652</TotalTime>
  <Words>1655</Words>
  <Application>Microsoft Office PowerPoint</Application>
  <PresentationFormat>Widescreen</PresentationFormat>
  <Paragraphs>149</Paragraphs>
  <Slides>10</Slides>
  <Notes>10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10</vt:i4>
      </vt:variant>
    </vt:vector>
  </HeadingPairs>
  <TitlesOfParts>
    <vt:vector size="14" baseType="lpstr">
      <vt:lpstr>Arial</vt:lpstr>
      <vt:lpstr>Calibri</vt:lpstr>
      <vt:lpstr>Verdana</vt:lpstr>
      <vt:lpstr>Beskæftigelsesministeriet</vt:lpstr>
      <vt:lpstr>Viden om jobsøgning</vt:lpstr>
      <vt:lpstr>Viden om jobsøgning</vt:lpstr>
      <vt:lpstr>Hvad virker i jobsøgningen?</vt:lpstr>
      <vt:lpstr>Tidlig og aktiv jobsøgning øger chancen for job</vt:lpstr>
      <vt:lpstr>Jobrettede samtaler hjælper ledige hurtigere i job</vt:lpstr>
      <vt:lpstr>Rådgivning og tips til jobsøgning hjælper ledige hurtigere i job</vt:lpstr>
      <vt:lpstr>Struktur og planlægning styrker jobsøgningen</vt:lpstr>
      <vt:lpstr>Målrettede ansøgninger giver bedre resultater</vt:lpstr>
      <vt:lpstr>Realistiske forventninger styrker jobchancerne</vt:lpstr>
      <vt:lpstr>Villighed til at pendle eller skifte branche øger jobmulighederne</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Sarah Stendorf Meier</cp:lastModifiedBy>
  <cp:revision>467</cp:revision>
  <dcterms:created xsi:type="dcterms:W3CDTF">2025-05-26T12:10:36Z</dcterms:created>
  <dcterms:modified xsi:type="dcterms:W3CDTF">2026-06-17T13:28:53Z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