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608" r:id="rId2"/>
    <p:sldId id="609" r:id="rId3"/>
    <p:sldId id="610" r:id="rId4"/>
    <p:sldId id="590" r:id="rId5"/>
    <p:sldId id="592" r:id="rId6"/>
    <p:sldId id="591" r:id="rId7"/>
    <p:sldId id="593" r:id="rId8"/>
    <p:sldId id="5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608"/>
            <p14:sldId id="609"/>
            <p14:sldId id="610"/>
            <p14:sldId id="590"/>
            <p14:sldId id="592"/>
            <p14:sldId id="591"/>
            <p14:sldId id="593"/>
            <p14:sldId id="595"/>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C3732"/>
    <a:srgbClr val="F2F2F3"/>
    <a:srgbClr val="F4F4F3"/>
    <a:srgbClr val="776E64"/>
    <a:srgbClr val="C8102E"/>
    <a:srgbClr val="640817"/>
    <a:srgbClr val="001844"/>
    <a:srgbClr val="C9C5C1"/>
    <a:srgbClr val="003087"/>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9" autoAdjust="0"/>
    <p:restoredTop sz="86397" autoAdjust="0"/>
  </p:normalViewPr>
  <p:slideViewPr>
    <p:cSldViewPr snapToGrid="0" showGuides="1">
      <p:cViewPr varScale="1">
        <p:scale>
          <a:sx n="79" d="100"/>
          <a:sy n="79" d="100"/>
        </p:scale>
        <p:origin x="126" y="81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30/10/2025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30/10/2025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sygemeldte.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fundne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a:t>
            </a:r>
            <a:r>
              <a:rPr lang="da-DK" sz="1200"/>
              <a:t>litteraturgennemgange fra </a:t>
            </a:r>
            <a:r>
              <a:rPr lang="da-DK" sz="1200" dirty="0"/>
              <a:t>2025.</a:t>
            </a:r>
          </a:p>
          <a:p>
            <a:endParaRPr lang="da-DK" dirty="0"/>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3327432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2200936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Litteraturgennemgang fra SFI (nu VIVE) peger på, at:</a:t>
            </a:r>
          </a:p>
          <a:p>
            <a:pPr marL="171450" indent="-171450">
              <a:buFont typeface="Arial" panose="020B0604020202020204" pitchFamily="34" charset="0"/>
              <a:buChar char="•"/>
            </a:pPr>
            <a:r>
              <a:rPr lang="da-DK" sz="1200" i="1" kern="1200" dirty="0">
                <a:solidFill>
                  <a:schemeClr val="tx1"/>
                </a:solidFill>
                <a:effectLst/>
                <a:latin typeface="+mn-lt"/>
                <a:ea typeface="+mn-ea"/>
                <a:cs typeface="+mn-cs"/>
              </a:rPr>
              <a:t>Tidlig kontakt </a:t>
            </a:r>
            <a:r>
              <a:rPr lang="da-DK" sz="1200" kern="1200" dirty="0">
                <a:solidFill>
                  <a:schemeClr val="tx1"/>
                </a:solidFill>
                <a:effectLst/>
                <a:latin typeface="+mn-lt"/>
                <a:ea typeface="+mn-ea"/>
                <a:cs typeface="+mn-cs"/>
              </a:rPr>
              <a:t>mellem arbejdsgiver og den sygemeldte har en positiv effekt i forhold til at få den sygemeldte tilbage i beskæftigelse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Dette gælder både borgere</a:t>
            </a:r>
            <a:r>
              <a:rPr lang="da-DK" sz="1200" kern="1200" baseline="0" dirty="0">
                <a:solidFill>
                  <a:schemeClr val="tx1"/>
                </a:solidFill>
                <a:effectLst/>
                <a:latin typeface="+mn-lt"/>
                <a:ea typeface="+mn-ea"/>
                <a:cs typeface="+mn-cs"/>
              </a:rPr>
              <a:t> sygemeldt med </a:t>
            </a:r>
            <a:r>
              <a:rPr lang="da-DK" sz="1200" kern="1200" dirty="0">
                <a:solidFill>
                  <a:schemeClr val="tx1"/>
                </a:solidFill>
                <a:effectLst/>
                <a:latin typeface="+mn-lt"/>
                <a:ea typeface="+mn-ea"/>
                <a:cs typeface="+mn-cs"/>
              </a:rPr>
              <a:t>fysiske og psykiske lidelser.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Tidlig arbejdsgiverkontakt muliggør dialog om arbejdsmodifikationer, som kan lette overgangen tilbage til jobbet.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i="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i="1" dirty="0"/>
              <a:t>Tidlig kontakt</a:t>
            </a:r>
            <a:r>
              <a:rPr lang="da-DK" dirty="0"/>
              <a:t> mellem sygemeldte og sundhedsvæsen fremmer også, at sundhedsbaserede indsatser iværksættes hurtigere og dermed bliver indsatsen også mere effektiv.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Dette gælder både for sygemeldte</a:t>
            </a:r>
            <a:r>
              <a:rPr lang="da-DK" baseline="0" dirty="0"/>
              <a:t> med fysiske og psykiske lidelser.</a:t>
            </a:r>
            <a:endParaRPr lang="da-DK" dirty="0"/>
          </a:p>
          <a:p>
            <a:pPr marL="0" indent="0">
              <a:buFont typeface="Arial" panose="020B0604020202020204" pitchFamily="34" charset="0"/>
              <a:buNone/>
            </a:pPr>
            <a:endParaRPr lang="da-DK" sz="1200" kern="1200" dirty="0">
              <a:solidFill>
                <a:schemeClr val="tx1"/>
              </a:solidFill>
              <a:effectLst/>
              <a:latin typeface="+mn-lt"/>
              <a:ea typeface="+mn-ea"/>
              <a:cs typeface="+mn-cs"/>
            </a:endParaRPr>
          </a:p>
          <a:p>
            <a:pPr marL="0" indent="0">
              <a:buFont typeface="Arial" panose="020B0604020202020204" pitchFamily="34" charset="0"/>
              <a:buNone/>
            </a:pPr>
            <a:endParaRPr lang="da-DK" sz="1200"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2455854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Delvis raskmelding og en gradvis tilbagevenden til arbejdet er effektive redskaber for sygemeldte: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Uanset om der er tale om fysiske eller psykiske lidelser.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Begge metoder hjælper sygemeldte tilbage i job.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Det er fleksible tiltag, der fremmer nemmere overgang til arbejde, og den sygemeldte bibeholder kontakt til arbejdspladsen. </a:t>
            </a:r>
            <a:endParaRPr lang="da-DK" sz="1200" kern="1200" dirty="0">
              <a:solidFill>
                <a:schemeClr val="tx1"/>
              </a:solidFill>
              <a:effectLst/>
              <a:latin typeface="+mn-lt"/>
              <a:ea typeface="+mn-ea"/>
              <a:cs typeface="+mn-cs"/>
            </a:endParaRPr>
          </a:p>
          <a:p>
            <a:r>
              <a:rPr lang="da-DK"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Ved delvis raskmelding kan den sygemeldte arbejde i det omfang, helbredet tillader, og samtidig få tid til behandling eller genoptræning.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gradvis tilbagevenden kan ske ved langsomt at øge arbejdstid og opgaver. Det giver en fleksibel overgang og fastholder kontakten til arbejdspladsen. </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1762636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Arbejdspladsbaserede indsatser hjælper sygemeldte tilbage i job</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Indsatser på og i samarbejde med arbejdspladsen er centrale i forhold til at hjælpe sygemeldte tilbage i job – både når det gælder mentale og fysiske lidelser.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solid evidens for, at denne type indsats har en positiv effekt på den sygemeldtes tilbagevenden til arbejde.</a:t>
            </a:r>
          </a:p>
          <a:p>
            <a:r>
              <a:rPr lang="da-DK" sz="1200" kern="1200" dirty="0">
                <a:solidFill>
                  <a:schemeClr val="tx1"/>
                </a:solidFill>
                <a:effectLst/>
                <a:latin typeface="+mn-lt"/>
                <a:ea typeface="+mn-ea"/>
                <a:cs typeface="+mn-cs"/>
              </a:rPr>
              <a:t> </a:t>
            </a:r>
          </a:p>
          <a:p>
            <a:r>
              <a:rPr lang="da-DK" sz="1200" b="1" kern="1200" dirty="0">
                <a:solidFill>
                  <a:schemeClr val="tx1"/>
                </a:solidFill>
                <a:effectLst/>
                <a:latin typeface="+mn-lt"/>
                <a:ea typeface="+mn-ea"/>
                <a:cs typeface="+mn-cs"/>
              </a:rPr>
              <a:t>Sådanne indsatser foregår i tilknytning til den sygemeldtes arbejdsplads og kan fx bestå af:</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Delvis raskmelding</a:t>
            </a:r>
          </a:p>
          <a:p>
            <a:pPr marL="628650" lvl="1" indent="-171450">
              <a:buFont typeface="Arial" panose="020B0604020202020204" pitchFamily="34" charset="0"/>
              <a:buChar char="•"/>
            </a:pPr>
            <a:r>
              <a:rPr lang="da-DK" dirty="0"/>
              <a:t>Den sygemeldte meldes </a:t>
            </a:r>
            <a:r>
              <a:rPr lang="da-DK" b="1" dirty="0"/>
              <a:t>delvist rask</a:t>
            </a:r>
            <a:r>
              <a:rPr lang="da-DK" dirty="0"/>
              <a:t> og arbejder fx 10, 15 eller 20 timer om ugen</a:t>
            </a:r>
          </a:p>
          <a:p>
            <a:pPr marL="628650" lvl="1" indent="-171450">
              <a:buFont typeface="Arial" panose="020B0604020202020204" pitchFamily="34" charset="0"/>
              <a:buChar char="•"/>
            </a:pPr>
            <a:r>
              <a:rPr lang="da-DK" dirty="0"/>
              <a:t>Bruges, når personen </a:t>
            </a:r>
            <a:r>
              <a:rPr lang="da-DK" b="1" dirty="0"/>
              <a:t>kan arbejde delvist,</a:t>
            </a:r>
            <a:r>
              <a:rPr lang="da-DK" dirty="0"/>
              <a:t> men ikke fuldt</a:t>
            </a:r>
          </a:p>
          <a:p>
            <a:pPr marL="628650" lvl="1" indent="-171450">
              <a:buFont typeface="Arial" panose="020B0604020202020204" pitchFamily="34" charset="0"/>
              <a:buChar char="•"/>
            </a:pPr>
            <a:r>
              <a:rPr lang="da-DK" dirty="0"/>
              <a:t>Giver arbejdsgiver og sygemeldte mulighed for at finde </a:t>
            </a:r>
            <a:r>
              <a:rPr lang="da-DK" b="1" dirty="0"/>
              <a:t>en konkret arbejdstid og opgavemængde</a:t>
            </a:r>
            <a:r>
              <a:rPr lang="da-DK" dirty="0"/>
              <a:t>, som personen kan klare.</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gradvis tilbagevenden</a:t>
            </a:r>
          </a:p>
          <a:p>
            <a:pPr marL="628650" lvl="1" indent="-171450">
              <a:buFont typeface="Arial" panose="020B0604020202020204" pitchFamily="34" charset="0"/>
              <a:buChar char="•"/>
            </a:pPr>
            <a:r>
              <a:rPr lang="da-DK" b="1" dirty="0"/>
              <a:t>Mere fleksibel tilgang</a:t>
            </a:r>
            <a:r>
              <a:rPr lang="da-DK" dirty="0"/>
              <a:t>, som ikke nødvendigvis kræver formel delvis raskmelding</a:t>
            </a:r>
          </a:p>
          <a:p>
            <a:pPr marL="628650" lvl="1" indent="-171450">
              <a:buFont typeface="Arial" panose="020B0604020202020204" pitchFamily="34" charset="0"/>
              <a:buChar char="•"/>
            </a:pPr>
            <a:r>
              <a:rPr lang="da-DK" dirty="0"/>
              <a:t>Indebærer en </a:t>
            </a:r>
            <a:r>
              <a:rPr lang="da-DK" b="1" dirty="0"/>
              <a:t>trinvist øget arbejdstid og opgavegrad</a:t>
            </a:r>
            <a:r>
              <a:rPr lang="da-DK" dirty="0"/>
              <a:t> i takt med bedring</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Tidlig og løbende kontakt mellem arbejdsgiver og den sygemeldte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dirty="0"/>
              <a:t>Støtte og viden til den sygemeldte og arbejdspladsen i processen med at vende tilbage. </a:t>
            </a:r>
            <a:endParaRPr lang="da-DK" sz="1200" kern="1200" dirty="0">
              <a:solidFill>
                <a:schemeClr val="tx1"/>
              </a:solidFill>
              <a:effectLst/>
              <a:latin typeface="+mn-lt"/>
              <a:ea typeface="+mn-ea"/>
              <a:cs typeface="+mn-cs"/>
            </a:endParaRPr>
          </a:p>
          <a:p>
            <a:endParaRPr lang="da-DK" sz="1200" kern="1200" dirty="0">
              <a:solidFill>
                <a:schemeClr val="tx1"/>
              </a:solidFill>
              <a:effectLst/>
              <a:latin typeface="+mn-lt"/>
              <a:ea typeface="+mn-ea"/>
              <a:cs typeface="+mn-cs"/>
            </a:endParaRPr>
          </a:p>
          <a:p>
            <a:endParaRPr lang="da-DK" sz="1200" kern="1200" dirty="0">
              <a:solidFill>
                <a:schemeClr val="tx1"/>
              </a:solidFill>
              <a:effectLst/>
              <a:latin typeface="+mn-lt"/>
              <a:ea typeface="+mn-ea"/>
              <a:cs typeface="+mn-cs"/>
            </a:endParaRP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3792620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Det kan være en fordel at kombinere kognitiv terapi med arbejdspladsbaserede indsatser i forløb for borgere med psykiske lidelser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Erfaringer og forskning viser, at netop denne kombination kan have en positiv effekt på den sygemeldtes tilbagevenden til beskæftigelse.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Kognitiv terapi bør tilrettelægges med et tydeligt arbejdsrettet fokus, hvor der arbejdes med den sygemeldtes tanker om vedkommendes egen situation og de barrierer, der kan stå i vejen for at genoptage arbejdet.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Det er mindre sikkert, om kognitiv terapi alene – uden fokus på at fastholde arbejdet – har samme effekt.</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1385032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Der er evidens for, at det har positive effekter på sygemeldtes tilbagevenden til arbejde at bruge tværfaglige og multimodale indsatser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Både ved fysiske og mentale helbredsproblemer.</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Tværfaglige indsatser involverer samarbejde mellem forskellige faggrupper eller forvaltninger, hvor flere aktører, som fx sundhedspersonale, socialrådgivere og beskæftigelseskonsulenter, arbejder sammen om at koordinere indsatsen.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Multimodale indsatser handler om at kombinere flere forskellige typer af støtte og behandling </a:t>
            </a:r>
            <a:r>
              <a:rPr lang="da-DK" sz="1200" b="1" i="1" kern="1200" dirty="0">
                <a:solidFill>
                  <a:schemeClr val="tx1"/>
                </a:solidFill>
                <a:effectLst/>
                <a:latin typeface="+mn-lt"/>
                <a:ea typeface="+mn-ea"/>
                <a:cs typeface="+mn-cs"/>
              </a:rPr>
              <a:t>samtidig</a:t>
            </a:r>
            <a:r>
              <a:rPr lang="da-DK" sz="1200" b="0" i="0" kern="1200" dirty="0">
                <a:solidFill>
                  <a:schemeClr val="tx1"/>
                </a:solidFill>
                <a:effectLst/>
                <a:latin typeface="+mn-lt"/>
                <a:ea typeface="+mn-ea"/>
                <a:cs typeface="+mn-cs"/>
              </a:rPr>
              <a:t>.</a:t>
            </a:r>
            <a:r>
              <a:rPr lang="da-DK" sz="1200" b="0" i="0" kern="1200" baseline="0" dirty="0">
                <a:solidFill>
                  <a:schemeClr val="tx1"/>
                </a:solidFill>
                <a:effectLst/>
                <a:latin typeface="+mn-lt"/>
                <a:ea typeface="+mn-ea"/>
                <a:cs typeface="+mn-cs"/>
              </a:rPr>
              <a:t> </a:t>
            </a:r>
          </a:p>
          <a:p>
            <a:pPr marL="628650" lvl="1" indent="-171450">
              <a:buFont typeface="Arial" panose="020B0604020202020204" pitchFamily="34" charset="0"/>
              <a:buChar char="•"/>
            </a:pPr>
            <a:r>
              <a:rPr lang="da-DK" sz="1200" b="0" i="0" kern="1200" baseline="0" dirty="0">
                <a:solidFill>
                  <a:schemeClr val="tx1"/>
                </a:solidFill>
                <a:effectLst/>
                <a:latin typeface="+mn-lt"/>
                <a:ea typeface="+mn-ea"/>
                <a:cs typeface="+mn-cs"/>
              </a:rPr>
              <a:t>Fx. </a:t>
            </a:r>
            <a:r>
              <a:rPr lang="da-DK" sz="1200" kern="1200" dirty="0">
                <a:solidFill>
                  <a:schemeClr val="tx1"/>
                </a:solidFill>
                <a:effectLst/>
                <a:latin typeface="+mn-lt"/>
                <a:ea typeface="+mn-ea"/>
                <a:cs typeface="+mn-cs"/>
              </a:rPr>
              <a:t>fysisk træning, psykologisk behandling og arbejdspladsrettede tiltag, som koordineres og gennemføres samtidig i stedet for enkeltvist og adskilt.</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Ved at kombinere disse tilgange sikres en helhedsorienteret og koordineret indsats,</a:t>
            </a:r>
            <a:r>
              <a:rPr lang="da-DK" sz="1200" kern="1200" baseline="0" dirty="0">
                <a:solidFill>
                  <a:schemeClr val="tx1"/>
                </a:solidFill>
                <a:effectLst/>
                <a:latin typeface="+mn-lt"/>
                <a:ea typeface="+mn-ea"/>
                <a:cs typeface="+mn-cs"/>
              </a:rPr>
              <a:t> der </a:t>
            </a:r>
            <a:r>
              <a:rPr lang="da-DK" sz="1200" kern="1200" dirty="0">
                <a:solidFill>
                  <a:schemeClr val="tx1"/>
                </a:solidFill>
                <a:effectLst/>
                <a:latin typeface="+mn-lt"/>
                <a:ea typeface="+mn-ea"/>
                <a:cs typeface="+mn-cs"/>
              </a:rPr>
              <a:t>øger chancerne for, at sygemeldte hurtigt og varigt vender tilbage til arbejde.</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8</a:t>
            </a:fld>
            <a:endParaRPr lang="en-GB"/>
          </a:p>
        </p:txBody>
      </p:sp>
    </p:spTree>
    <p:extLst>
      <p:ext uri="{BB962C8B-B14F-4D97-AF65-F5344CB8AC3E}">
        <p14:creationId xmlns:p14="http://schemas.microsoft.com/office/powerpoint/2010/main" val="21092884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30.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30.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30.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3C3732"/>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3C3732"/>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30.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30.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30.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34"/>
            </p:custDataLst>
            <p:extLst>
              <p:ext uri="{D42A27DB-BD31-4B8C-83A1-F6EECF244321}">
                <p14:modId xmlns:p14="http://schemas.microsoft.com/office/powerpoint/2010/main" val="25911572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9" name="think-cell Slide" r:id="rId35" imgW="342" imgH="337" progId="TCLayout.ActiveDocument.1">
                  <p:embed/>
                </p:oleObj>
              </mc:Choice>
              <mc:Fallback>
                <p:oleObj name="think-cell Slide" r:id="rId35" imgW="342" imgH="337" progId="TCLayout.ActiveDocument.1">
                  <p:embed/>
                  <p:pic>
                    <p:nvPicPr>
                      <p:cNvPr id="0" name=""/>
                      <p:cNvPicPr/>
                      <p:nvPr/>
                    </p:nvPicPr>
                    <p:blipFill>
                      <a:blip r:embed="rId36"/>
                      <a:stretch>
                        <a:fillRect/>
                      </a:stretch>
                    </p:blipFill>
                    <p:spPr>
                      <a:xfrm>
                        <a:off x="1588" y="1588"/>
                        <a:ext cx="1588" cy="1588"/>
                      </a:xfrm>
                      <a:prstGeom prst="rect">
                        <a:avLst/>
                      </a:prstGeom>
                    </p:spPr>
                  </p:pic>
                </p:oleObj>
              </mc:Fallback>
            </mc:AlternateContent>
          </a:graphicData>
        </a:graphic>
      </p:graphicFrame>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30.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3.pn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30.png"/><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C3732"/>
        </a:solidFill>
        <a:effectLst/>
      </p:bgPr>
    </p:bg>
    <p:spTree>
      <p:nvGrpSpPr>
        <p:cNvPr id="1" name=""/>
        <p:cNvGrpSpPr/>
        <p:nvPr/>
      </p:nvGrpSpPr>
      <p:grpSpPr>
        <a:xfrm>
          <a:off x="0" y="0"/>
          <a:ext cx="0" cy="0"/>
          <a:chOff x="0" y="0"/>
          <a:chExt cx="0" cy="0"/>
        </a:xfrm>
      </p:grpSpPr>
      <p:sp>
        <p:nvSpPr>
          <p:cNvPr id="6" name="Titel 1"/>
          <p:cNvSpPr txBox="1">
            <a:spLocks noGrp="1"/>
          </p:cNvSpPr>
          <p:nvPr>
            <p:ph type="title" idx="4294967295"/>
          </p:nvPr>
        </p:nvSpPr>
        <p:spPr>
          <a:xfrm>
            <a:off x="460374" y="4337049"/>
            <a:ext cx="7231954" cy="187166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a-DK" sz="4800" b="1" i="0" u="none" strike="noStrike" kern="1200" cap="none" spc="-70" normalizeH="0" baseline="0" noProof="0" dirty="0">
                <a:ln>
                  <a:noFill/>
                </a:ln>
                <a:solidFill>
                  <a:schemeClr val="bg2"/>
                </a:solidFill>
                <a:effectLst/>
                <a:uLnTx/>
                <a:uFillTx/>
                <a:latin typeface="+mj-lt"/>
                <a:ea typeface="+mj-ea"/>
                <a:cs typeface="+mj-cs"/>
              </a:rPr>
              <a:t>Hvad virker for at få sygemeldte tilbage i job? </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2" cstate="print">
            <a:extLst>
              <a:ext uri="{BEBA8EAE-BF5A-486C-A8C5-ECC9F3942E4B}">
                <a14:imgProps xmlns:a14="http://schemas.microsoft.com/office/drawing/2010/main">
                  <a14:imgLayer r:embed="rId3">
                    <a14:imgEffect>
                      <a14:colorTemperature colorTemp="72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7505700" y="923924"/>
            <a:ext cx="3902075" cy="2473089"/>
          </a:xfrm>
          <a:prstGeom prst="rect">
            <a:avLst/>
          </a:prstGeom>
        </p:spPr>
      </p:pic>
      <p:sp>
        <p:nvSpPr>
          <p:cNvPr id="7" name="Pladsholder til tekst 5"/>
          <p:cNvSpPr txBox="1">
            <a:spLocks/>
          </p:cNvSpPr>
          <p:nvPr/>
        </p:nvSpPr>
        <p:spPr>
          <a:xfrm>
            <a:off x="9528559" y="6334824"/>
            <a:ext cx="3251200" cy="406400"/>
          </a:xfrm>
          <a:prstGeom prst="rect">
            <a:avLst/>
          </a:prstGeom>
        </p:spPr>
        <p:txBody>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dirty="0">
                <a:solidFill>
                  <a:schemeClr val="bg1"/>
                </a:solidFill>
              </a:rPr>
              <a:t>2025</a:t>
            </a:r>
          </a:p>
        </p:txBody>
      </p:sp>
      <p:sp>
        <p:nvSpPr>
          <p:cNvPr id="4" name="Pladsholder til slidenummer 3"/>
          <p:cNvSpPr>
            <a:spLocks noGrp="1"/>
          </p:cNvSpPr>
          <p:nvPr>
            <p:ph type="sldNum" sz="quarter" idx="4"/>
          </p:nvPr>
        </p:nvSpPr>
        <p:spPr/>
        <p:txBody>
          <a:bodyPr/>
          <a:lstStyle/>
          <a:p>
            <a:fld id="{24C8C45C-947F-4981-8B3F-4F32E973C901}" type="slidenum">
              <a:rPr lang="da-DK" smtClean="0">
                <a:solidFill>
                  <a:schemeClr val="bg1"/>
                </a:solidFill>
              </a:rPr>
              <a:pPr/>
              <a:t>1</a:t>
            </a:fld>
            <a:endParaRPr lang="da-DK" dirty="0">
              <a:solidFill>
                <a:schemeClr val="bg1"/>
              </a:solidFill>
            </a:endParaRPr>
          </a:p>
        </p:txBody>
      </p:sp>
    </p:spTree>
    <p:extLst>
      <p:ext uri="{BB962C8B-B14F-4D97-AF65-F5344CB8AC3E}">
        <p14:creationId xmlns:p14="http://schemas.microsoft.com/office/powerpoint/2010/main" val="1240398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4F4F3"/>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3C3732"/>
                </a:solidFill>
              </a:rPr>
              <a:t>Viden om, hvad der virker for sygemeldte</a:t>
            </a:r>
          </a:p>
        </p:txBody>
      </p:sp>
      <p:cxnSp>
        <p:nvCxnSpPr>
          <p:cNvPr id="16" name="Vinklet forbindelse 15">
            <a:extLst>
              <a:ext uri="{C183D7F6-B498-43B3-948B-1728B52AA6E4}">
                <adec:decorative xmlns:adec="http://schemas.microsoft.com/office/drawing/2017/decorative" val="1"/>
              </a:ext>
            </a:extLst>
          </p:cNvPr>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a:solidFill>
                  <a:schemeClr val="tx1"/>
                </a:solidFill>
              </a:rPr>
              <a:t>effektive indsatser </a:t>
            </a:r>
            <a:r>
              <a:rPr lang="da-DK" sz="2000">
                <a:solidFill>
                  <a:schemeClr val="tx1"/>
                </a:solidFill>
              </a:rPr>
              <a:t>med afsæt i effektlitteraturen.</a:t>
            </a:r>
          </a:p>
          <a:p>
            <a:pPr marL="0" indent="0">
              <a:buClr>
                <a:schemeClr val="tx1"/>
              </a:buClr>
              <a:buSzPct val="150000"/>
              <a:buNone/>
            </a:pPr>
            <a:endParaRPr lang="da-DK" sz="2000" dirty="0"/>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7" name="Vinklet forbindelse 16">
            <a:extLst>
              <a:ext uri="{C183D7F6-B498-43B3-948B-1728B52AA6E4}">
                <adec:decorative xmlns:adec="http://schemas.microsoft.com/office/drawing/2017/decorative" val="1"/>
              </a:ext>
            </a:extLst>
          </p:cNvPr>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4"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Tree>
    <p:extLst>
      <p:ext uri="{BB962C8B-B14F-4D97-AF65-F5344CB8AC3E}">
        <p14:creationId xmlns:p14="http://schemas.microsoft.com/office/powerpoint/2010/main" val="3913449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4F3"/>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3C3732"/>
                </a:solidFill>
              </a:rPr>
              <a:t>Viden om, hvad der virker for sygemeldte</a:t>
            </a:r>
          </a:p>
        </p:txBody>
      </p:sp>
      <p:sp>
        <p:nvSpPr>
          <p:cNvPr id="41" name="Titel 1"/>
          <p:cNvSpPr txBox="1">
            <a:spLocks/>
          </p:cNvSpPr>
          <p:nvPr/>
        </p:nvSpPr>
        <p:spPr>
          <a:xfrm>
            <a:off x="1233903" y="1784161"/>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Tidlig kontakt</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549728" y="1932628"/>
            <a:ext cx="999900" cy="863261"/>
          </a:xfrm>
          <a:prstGeom prst="rect">
            <a:avLst/>
          </a:prstGeom>
        </p:spPr>
      </p:pic>
      <p:grpSp>
        <p:nvGrpSpPr>
          <p:cNvPr id="2" name="Gruppe 1" descr="Arbejdspladsbaserede indsatser">
            <a:extLst>
              <a:ext uri="{C183D7F6-B498-43B3-948B-1728B52AA6E4}">
                <adec:decorative xmlns:adec="http://schemas.microsoft.com/office/drawing/2017/decorative" val="0"/>
              </a:ext>
            </a:extLst>
          </p:cNvPr>
          <p:cNvGrpSpPr/>
          <p:nvPr/>
        </p:nvGrpSpPr>
        <p:grpSpPr>
          <a:xfrm>
            <a:off x="1233903" y="3214572"/>
            <a:ext cx="4157335" cy="787167"/>
            <a:chOff x="1233903" y="3125748"/>
            <a:chExt cx="4157335" cy="787167"/>
          </a:xfrm>
        </p:grpSpPr>
        <p:sp>
          <p:nvSpPr>
            <p:cNvPr id="61" name="Titel 1"/>
            <p:cNvSpPr txBox="1">
              <a:spLocks/>
            </p:cNvSpPr>
            <p:nvPr/>
          </p:nvSpPr>
          <p:spPr>
            <a:xfrm>
              <a:off x="1233903" y="3192915"/>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lgn="r">
                <a:buSzPct val="150000"/>
                <a:buFont typeface="Arial" panose="020B0604020202020204" pitchFamily="34" charset="0"/>
                <a:buChar char="›"/>
              </a:pPr>
              <a:r>
                <a:rPr lang="da-DK" sz="2000" dirty="0">
                  <a:solidFill>
                    <a:srgbClr val="776E64"/>
                  </a:solidFill>
                </a:rPr>
                <a:t>Arbejdspladsbaserede indsatser</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604071" y="3125748"/>
              <a:ext cx="787167" cy="787167"/>
            </a:xfrm>
            <a:prstGeom prst="rect">
              <a:avLst/>
            </a:prstGeom>
          </p:spPr>
        </p:pic>
      </p:grpSp>
      <p:grpSp>
        <p:nvGrpSpPr>
          <p:cNvPr id="10" name="Gruppe 9" descr="Tværfaglige og multimodale indsatser">
            <a:extLst>
              <a:ext uri="{C183D7F6-B498-43B3-948B-1728B52AA6E4}">
                <adec:decorative xmlns:adec="http://schemas.microsoft.com/office/drawing/2017/decorative" val="0"/>
              </a:ext>
            </a:extLst>
          </p:cNvPr>
          <p:cNvGrpSpPr/>
          <p:nvPr/>
        </p:nvGrpSpPr>
        <p:grpSpPr>
          <a:xfrm>
            <a:off x="1233904" y="4632146"/>
            <a:ext cx="4315724" cy="847075"/>
            <a:chOff x="6410668" y="3114929"/>
            <a:chExt cx="4315724" cy="847075"/>
          </a:xfrm>
        </p:grpSpPr>
        <p:sp>
          <p:nvSpPr>
            <p:cNvPr id="62" name="Titel 1"/>
            <p:cNvSpPr txBox="1">
              <a:spLocks/>
            </p:cNvSpPr>
            <p:nvPr/>
          </p:nvSpPr>
          <p:spPr>
            <a:xfrm>
              <a:off x="6410668" y="3192915"/>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Tværfaglige og multimodale indsatser </a:t>
              </a:r>
            </a:p>
          </p:txBody>
        </p:sp>
        <p:pic>
          <p:nvPicPr>
            <p:cNvPr id="8" name="Billede 7">
              <a:extLst>
                <a:ext uri="{C183D7F6-B498-43B3-948B-1728B52AA6E4}">
                  <adec:decorative xmlns:adec="http://schemas.microsoft.com/office/drawing/2017/decorative" val="1"/>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879317" y="3114929"/>
              <a:ext cx="847075" cy="847075"/>
            </a:xfrm>
            <a:prstGeom prst="rect">
              <a:avLst/>
            </a:prstGeom>
          </p:spPr>
        </p:pic>
      </p:grpSp>
      <p:grpSp>
        <p:nvGrpSpPr>
          <p:cNvPr id="11" name="Gruppe 10" descr="Gradvis tilbagevenden">
            <a:extLst>
              <a:ext uri="{C183D7F6-B498-43B3-948B-1728B52AA6E4}">
                <adec:decorative xmlns:adec="http://schemas.microsoft.com/office/drawing/2017/decorative" val="0"/>
              </a:ext>
            </a:extLst>
          </p:cNvPr>
          <p:cNvGrpSpPr/>
          <p:nvPr/>
        </p:nvGrpSpPr>
        <p:grpSpPr>
          <a:xfrm>
            <a:off x="6311308" y="1757071"/>
            <a:ext cx="4256694" cy="905931"/>
            <a:chOff x="1233904" y="4483270"/>
            <a:chExt cx="4256694" cy="905931"/>
          </a:xfrm>
        </p:grpSpPr>
        <p:sp>
          <p:nvSpPr>
            <p:cNvPr id="63" name="Titel 1"/>
            <p:cNvSpPr txBox="1">
              <a:spLocks/>
            </p:cNvSpPr>
            <p:nvPr/>
          </p:nvSpPr>
          <p:spPr>
            <a:xfrm>
              <a:off x="1233904" y="4637532"/>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Gradvis </a:t>
              </a:r>
              <a:br>
                <a:rPr lang="da-DK" sz="2000" dirty="0">
                  <a:solidFill>
                    <a:srgbClr val="776E64"/>
                  </a:solidFill>
                </a:rPr>
              </a:br>
              <a:r>
                <a:rPr lang="da-DK" sz="2000" dirty="0">
                  <a:solidFill>
                    <a:srgbClr val="776E64"/>
                  </a:solidFill>
                </a:rPr>
                <a:t>tilbagevenden</a:t>
              </a:r>
            </a:p>
          </p:txBody>
        </p:sp>
        <p:pic>
          <p:nvPicPr>
            <p:cNvPr id="7" name="Billede 6"/>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595944" y="4483270"/>
              <a:ext cx="894654" cy="905931"/>
            </a:xfrm>
            <a:prstGeom prst="rect">
              <a:avLst/>
            </a:prstGeom>
          </p:spPr>
        </p:pic>
      </p:grpSp>
      <p:grpSp>
        <p:nvGrpSpPr>
          <p:cNvPr id="9" name="Gruppe 8" descr="Kombineret indsats">
            <a:extLst>
              <a:ext uri="{C183D7F6-B498-43B3-948B-1728B52AA6E4}">
                <adec:decorative xmlns:adec="http://schemas.microsoft.com/office/drawing/2017/decorative" val="0"/>
              </a:ext>
            </a:extLst>
          </p:cNvPr>
          <p:cNvGrpSpPr/>
          <p:nvPr/>
        </p:nvGrpSpPr>
        <p:grpSpPr>
          <a:xfrm>
            <a:off x="6404973" y="3317908"/>
            <a:ext cx="4163029" cy="849075"/>
            <a:chOff x="6410668" y="1807581"/>
            <a:chExt cx="4163029" cy="849075"/>
          </a:xfrm>
        </p:grpSpPr>
        <p:sp>
          <p:nvSpPr>
            <p:cNvPr id="60" name="Titel 1"/>
            <p:cNvSpPr txBox="1">
              <a:spLocks/>
            </p:cNvSpPr>
            <p:nvPr/>
          </p:nvSpPr>
          <p:spPr>
            <a:xfrm>
              <a:off x="6410668" y="1807581"/>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776E64"/>
                  </a:solidFill>
                </a:rPr>
                <a:t>Kombineret indsats</a:t>
              </a:r>
            </a:p>
          </p:txBody>
        </p:sp>
        <p:pic>
          <p:nvPicPr>
            <p:cNvPr id="3" name="Billede 2">
              <a:extLst>
                <a:ext uri="{C183D7F6-B498-43B3-948B-1728B52AA6E4}">
                  <adec:decorative xmlns:adec="http://schemas.microsoft.com/office/drawing/2017/decorative" val="1"/>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372306" y="1895228"/>
              <a:ext cx="1201391" cy="761428"/>
            </a:xfrm>
            <a:prstGeom prst="rect">
              <a:avLst/>
            </a:prstGeom>
          </p:spPr>
        </p:pic>
      </p:grpSp>
    </p:spTree>
    <p:extLst>
      <p:ext uri="{BB962C8B-B14F-4D97-AF65-F5344CB8AC3E}">
        <p14:creationId xmlns:p14="http://schemas.microsoft.com/office/powerpoint/2010/main" val="3231991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12799" y="946613"/>
            <a:ext cx="9026526" cy="1219200"/>
          </a:xfrm>
        </p:spPr>
        <p:txBody>
          <a:bodyPr/>
          <a:lstStyle/>
          <a:p>
            <a:r>
              <a:rPr lang="da-DK" dirty="0">
                <a:solidFill>
                  <a:srgbClr val="776E64"/>
                </a:solidFill>
              </a:rPr>
              <a:t>Tidlig kontakt fremmer tilbagevenden til arbejde</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12799" y="1633506"/>
            <a:ext cx="4879719" cy="3606800"/>
          </a:xfrm>
        </p:spPr>
        <p:txBody>
          <a:bodyPr/>
          <a:lstStyle/>
          <a:p>
            <a:pPr marL="360363" indent="-360363">
              <a:buClr>
                <a:schemeClr val="accent6">
                  <a:lumMod val="75000"/>
                </a:schemeClr>
              </a:buClr>
              <a:buSzPct val="150000"/>
              <a:buFont typeface="Arial" panose="020B0604020202020204" pitchFamily="34" charset="0"/>
              <a:buChar char="›"/>
            </a:pPr>
            <a:endParaRPr lang="da-DK" sz="2000" dirty="0"/>
          </a:p>
          <a:p>
            <a:pPr marL="360363" indent="-360363">
              <a:buClr>
                <a:schemeClr val="accent6">
                  <a:lumMod val="75000"/>
                </a:schemeClr>
              </a:buClr>
              <a:buSzPct val="150000"/>
              <a:buFont typeface="Arial" panose="020B0604020202020204" pitchFamily="34" charset="0"/>
              <a:buChar char="›"/>
            </a:pPr>
            <a:r>
              <a:rPr lang="da-DK" sz="2000" dirty="0"/>
              <a:t>Tidlig kontakt mellem arbejdsgiver og sygemeldte har en positiv effekt i forhold til at få den sygemeldte tilbage i arbejde.</a:t>
            </a:r>
          </a:p>
          <a:p>
            <a:pPr marL="360363" indent="-360363">
              <a:buClr>
                <a:schemeClr val="accent6">
                  <a:lumMod val="75000"/>
                </a:schemeClr>
              </a:buClr>
              <a:buSzPct val="150000"/>
              <a:buFont typeface="Arial" panose="020B0604020202020204" pitchFamily="34" charset="0"/>
              <a:buChar char="›"/>
            </a:pPr>
            <a:r>
              <a:rPr lang="da-DK" sz="2000" dirty="0"/>
              <a:t>Tidlig kontakt mellem sygemeldte og sundhedsvæsen hjælper med at få sat sundhedsbaserede indsatser i gang hurtigere og mere effektivt. </a:t>
            </a:r>
          </a:p>
          <a:p>
            <a:pPr marL="360363" indent="-360363">
              <a:buClr>
                <a:schemeClr val="accent6">
                  <a:lumMod val="75000"/>
                </a:schemeClr>
              </a:buClr>
              <a:buSzPct val="150000"/>
              <a:buFont typeface="Arial" panose="020B0604020202020204" pitchFamily="34" charset="0"/>
              <a:buChar char="›"/>
            </a:pPr>
            <a:r>
              <a:rPr lang="da-DK" sz="2000" dirty="0"/>
              <a:t>Det gælder for både personer med fysiske og psykiske lidelser.</a:t>
            </a:r>
          </a:p>
          <a:p>
            <a:pPr marL="0" indent="0">
              <a:buNone/>
            </a:pPr>
            <a:endParaRPr lang="da-DK" sz="2000" dirty="0"/>
          </a:p>
          <a:p>
            <a:pPr marL="0" indent="0">
              <a:buNone/>
            </a:pPr>
            <a:endParaRPr lang="da-DK" sz="2000" dirty="0"/>
          </a:p>
        </p:txBody>
      </p:sp>
      <p:cxnSp>
        <p:nvCxnSpPr>
          <p:cNvPr id="16" name="Vinklet forbindelse 15">
            <a:extLst>
              <a:ext uri="{C183D7F6-B498-43B3-948B-1728B52AA6E4}">
                <adec:decorative xmlns:adec="http://schemas.microsoft.com/office/drawing/2017/decorative" val="1"/>
              </a:ext>
            </a:extLst>
          </p:cNvPr>
          <p:cNvCxnSpPr/>
          <p:nvPr/>
        </p:nvCxnSpPr>
        <p:spPr>
          <a:xfrm>
            <a:off x="6239976" y="5653019"/>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239976" y="4836172"/>
            <a:ext cx="4367463" cy="1247774"/>
          </a:xfrm>
        </p:spPr>
        <p:txBody>
          <a:bodyPr lIns="180000" bIns="180000"/>
          <a:lstStyle/>
          <a:p>
            <a:pPr>
              <a:buNone/>
            </a:pPr>
            <a:r>
              <a:rPr lang="da-DK" sz="1800" b="1" dirty="0">
                <a:solidFill>
                  <a:srgbClr val="776E64"/>
                </a:solidFill>
              </a:rPr>
              <a:t>Tidlig kontakt</a:t>
            </a:r>
            <a:r>
              <a:rPr lang="da-DK" sz="1800" dirty="0">
                <a:solidFill>
                  <a:srgbClr val="776E64"/>
                </a:solidFill>
              </a:rPr>
              <a:t> og deling af information mellem aktører – fx læger, den sygemeldte og arbejdsgivere – </a:t>
            </a:r>
            <a:r>
              <a:rPr lang="da-DK" sz="1800" b="1" dirty="0">
                <a:solidFill>
                  <a:srgbClr val="776E64"/>
                </a:solidFill>
              </a:rPr>
              <a:t>understøtter</a:t>
            </a:r>
            <a:r>
              <a:rPr lang="da-DK" sz="1800" dirty="0">
                <a:solidFill>
                  <a:srgbClr val="776E64"/>
                </a:solidFill>
              </a:rPr>
              <a:t> en effektiv og koordineret </a:t>
            </a:r>
            <a:r>
              <a:rPr lang="da-DK" sz="1800" b="1" dirty="0">
                <a:solidFill>
                  <a:srgbClr val="776E64"/>
                </a:solidFill>
              </a:rPr>
              <a:t>tilbagevenden til arbejdspladsen.</a:t>
            </a:r>
          </a:p>
          <a:p>
            <a:pPr>
              <a:buNone/>
            </a:pPr>
            <a:endParaRPr lang="da-DK" sz="1800" dirty="0">
              <a:solidFill>
                <a:schemeClr val="accent6">
                  <a:lumMod val="75000"/>
                </a:schemeClr>
              </a:solidFill>
            </a:endParaRPr>
          </a:p>
        </p:txBody>
      </p:sp>
      <p:pic>
        <p:nvPicPr>
          <p:cNvPr id="7" name="Billede 6">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079254" y="4099588"/>
            <a:ext cx="1706345" cy="1473168"/>
          </a:xfrm>
          <a:prstGeom prst="rect">
            <a:avLst/>
          </a:prstGeom>
        </p:spPr>
      </p:pic>
    </p:spTree>
    <p:extLst>
      <p:ext uri="{BB962C8B-B14F-4D97-AF65-F5344CB8AC3E}">
        <p14:creationId xmlns:p14="http://schemas.microsoft.com/office/powerpoint/2010/main" val="2924221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10" name="Tekstfelt 9"/>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800" y="932795"/>
            <a:ext cx="10864850" cy="1219200"/>
          </a:xfrm>
        </p:spPr>
        <p:txBody>
          <a:bodyPr vert="horz"/>
          <a:lstStyle/>
          <a:p>
            <a:r>
              <a:rPr lang="da-DK" dirty="0">
                <a:solidFill>
                  <a:srgbClr val="776E64"/>
                </a:solidFill>
              </a:rPr>
              <a:t>Delvis raskmelding og gradvis tilbagevenden virker</a:t>
            </a:r>
          </a:p>
        </p:txBody>
      </p:sp>
      <p:sp>
        <p:nvSpPr>
          <p:cNvPr id="27" name="Content Placeholder 26">
            <a:extLst>
              <a:ext uri="{FF2B5EF4-FFF2-40B4-BE49-F238E27FC236}">
                <a16:creationId xmlns:a16="http://schemas.microsoft.com/office/drawing/2014/main" id="{F4EBAFB5-3BD1-7A1F-C1B3-DD0E426CF3C2}"/>
              </a:ext>
            </a:extLst>
          </p:cNvPr>
          <p:cNvSpPr>
            <a:spLocks noGrp="1"/>
          </p:cNvSpPr>
          <p:nvPr>
            <p:ph idx="1"/>
          </p:nvPr>
        </p:nvSpPr>
        <p:spPr>
          <a:xfrm>
            <a:off x="812800" y="1660000"/>
            <a:ext cx="4879719" cy="3606800"/>
          </a:xfrm>
        </p:spPr>
        <p:txBody>
          <a:bodyPr/>
          <a:lstStyle/>
          <a:p>
            <a:pPr marL="360363" indent="-360363">
              <a:buClr>
                <a:schemeClr val="accent6">
                  <a:lumMod val="75000"/>
                </a:schemeClr>
              </a:buClr>
              <a:buSzPct val="150000"/>
              <a:buFont typeface="Arial" panose="020B0604020202020204" pitchFamily="34" charset="0"/>
              <a:buChar char="›"/>
            </a:pPr>
            <a:r>
              <a:rPr lang="da-DK" sz="2000" dirty="0"/>
              <a:t>Ved </a:t>
            </a:r>
            <a:r>
              <a:rPr lang="da-DK" sz="2000" i="1" dirty="0"/>
              <a:t>delvis raskmelding</a:t>
            </a:r>
            <a:r>
              <a:rPr lang="da-DK" sz="2000" dirty="0"/>
              <a:t> arbejder den sygemeldte i det omfang, helbredet tillader</a:t>
            </a:r>
          </a:p>
          <a:p>
            <a:pPr marL="360363" indent="-360363">
              <a:buClr>
                <a:schemeClr val="accent6">
                  <a:lumMod val="75000"/>
                </a:schemeClr>
              </a:buClr>
              <a:buSzPct val="150000"/>
              <a:buFont typeface="Arial" panose="020B0604020202020204" pitchFamily="34" charset="0"/>
              <a:buChar char="›"/>
            </a:pPr>
            <a:r>
              <a:rPr lang="da-DK" sz="2000" dirty="0"/>
              <a:t>Ved </a:t>
            </a:r>
            <a:r>
              <a:rPr lang="da-DK" sz="2000" i="1" dirty="0"/>
              <a:t>gradvis tilbagevenden </a:t>
            </a:r>
            <a:r>
              <a:rPr lang="da-DK" sz="2000" dirty="0"/>
              <a:t>øges arbejdstid- og opgaver langsomt over tid.</a:t>
            </a:r>
          </a:p>
          <a:p>
            <a:pPr marL="360363" indent="-360363">
              <a:buClr>
                <a:schemeClr val="accent6">
                  <a:lumMod val="75000"/>
                </a:schemeClr>
              </a:buClr>
              <a:buSzPct val="150000"/>
              <a:buFont typeface="Arial" panose="020B0604020202020204" pitchFamily="34" charset="0"/>
              <a:buChar char="›"/>
            </a:pPr>
            <a:r>
              <a:rPr lang="da-DK" sz="2000" dirty="0"/>
              <a:t>Det er fleksible tiltag, der fremmer nemmere overgang til arbejde, og den sygemeldte bibeholder kontakt til arbejdspladsen. </a:t>
            </a:r>
          </a:p>
          <a:p>
            <a:pPr marL="0" indent="0">
              <a:buNone/>
            </a:pPr>
            <a:endParaRPr lang="da-DK" sz="2000" dirty="0"/>
          </a:p>
          <a:p>
            <a:pPr marL="0" indent="0">
              <a:buNone/>
            </a:pPr>
            <a:r>
              <a:rPr lang="da-DK" sz="2000" dirty="0"/>
              <a:t> </a:t>
            </a:r>
          </a:p>
        </p:txBody>
      </p:sp>
      <p:cxnSp>
        <p:nvCxnSpPr>
          <p:cNvPr id="12" name="Vinklet forbindelse 11">
            <a:extLst>
              <a:ext uri="{C183D7F6-B498-43B3-948B-1728B52AA6E4}">
                <adec:decorative xmlns:adec="http://schemas.microsoft.com/office/drawing/2017/decorative" val="1"/>
              </a:ext>
            </a:extLst>
          </p:cNvPr>
          <p:cNvCxnSpPr/>
          <p:nvPr/>
        </p:nvCxnSpPr>
        <p:spPr>
          <a:xfrm>
            <a:off x="6786263" y="5806838"/>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786263" y="5014913"/>
            <a:ext cx="4367463" cy="1247774"/>
          </a:xfrm>
        </p:spPr>
        <p:txBody>
          <a:bodyPr lIns="180000" bIns="180000"/>
          <a:lstStyle/>
          <a:p>
            <a:pPr>
              <a:buNone/>
            </a:pPr>
            <a:r>
              <a:rPr lang="da-DK" sz="1800" b="1" dirty="0">
                <a:solidFill>
                  <a:srgbClr val="776E64"/>
                </a:solidFill>
              </a:rPr>
              <a:t>Delvis raskmelding </a:t>
            </a:r>
            <a:r>
              <a:rPr lang="da-DK" sz="1800" dirty="0">
                <a:solidFill>
                  <a:srgbClr val="776E64"/>
                </a:solidFill>
              </a:rPr>
              <a:t>og en </a:t>
            </a:r>
            <a:r>
              <a:rPr lang="da-DK" sz="1800" b="1" dirty="0">
                <a:solidFill>
                  <a:srgbClr val="776E64"/>
                </a:solidFill>
              </a:rPr>
              <a:t>gradvis tilbagevenden </a:t>
            </a:r>
            <a:r>
              <a:rPr lang="da-DK" sz="1800" dirty="0">
                <a:solidFill>
                  <a:srgbClr val="776E64"/>
                </a:solidFill>
              </a:rPr>
              <a:t>til arbejdet er </a:t>
            </a:r>
            <a:r>
              <a:rPr lang="da-DK" sz="1800" b="1" dirty="0">
                <a:solidFill>
                  <a:srgbClr val="776E64"/>
                </a:solidFill>
              </a:rPr>
              <a:t>effektive veje tilbage i job</a:t>
            </a:r>
            <a:r>
              <a:rPr lang="da-DK" sz="1800" dirty="0">
                <a:solidFill>
                  <a:srgbClr val="776E64"/>
                </a:solidFill>
              </a:rPr>
              <a:t> for sygemeldte – uanset om der er tale om fysiske eller psykiske lidelser</a:t>
            </a:r>
          </a:p>
        </p:txBody>
      </p:sp>
      <p:pic>
        <p:nvPicPr>
          <p:cNvPr id="2" name="Billede 1">
            <a:extLst>
              <a:ext uri="{C183D7F6-B498-43B3-948B-1728B52AA6E4}">
                <adec:decorative xmlns:adec="http://schemas.microsoft.com/office/drawing/2017/decorative" val="1"/>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0610753" y="4150358"/>
            <a:ext cx="1066897" cy="1080345"/>
          </a:xfrm>
          <a:prstGeom prst="rect">
            <a:avLst/>
          </a:prstGeom>
        </p:spPr>
      </p:pic>
      <p:sp>
        <p:nvSpPr>
          <p:cNvPr id="7" name="Text Placeholder 25">
            <a:extLst>
              <a:ext uri="{FF2B5EF4-FFF2-40B4-BE49-F238E27FC236}">
                <a16:creationId xmlns:a16="http://schemas.microsoft.com/office/drawing/2014/main" id="{B8E0D237-DF49-E7C2-8957-D53E19207C94}"/>
              </a:ext>
              <a:ext uri="{C183D7F6-B498-43B3-948B-1728B52AA6E4}">
                <adec:decorative xmlns:adec="http://schemas.microsoft.com/office/drawing/2017/decorative" val="1"/>
              </a:ext>
            </a:extLst>
          </p:cNvPr>
          <p:cNvSpPr>
            <a:spLocks noGrp="1"/>
          </p:cNvSpPr>
          <p:nvPr>
            <p:ph type="body" sz="quarter" idx="14"/>
          </p:nvPr>
        </p:nvSpPr>
        <p:spPr>
          <a:xfrm>
            <a:off x="8125400" y="1154852"/>
            <a:ext cx="3251200" cy="4483948"/>
          </a:xfrm>
        </p:spPr>
        <p:txBody>
          <a:bodyPr/>
          <a:lstStyle/>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endParaRPr lang="da-DK" dirty="0">
              <a:solidFill>
                <a:schemeClr val="accent6">
                  <a:lumMod val="75000"/>
                </a:schemeClr>
              </a:solidFill>
            </a:endParaRPr>
          </a:p>
          <a:p>
            <a:pPr>
              <a:buNone/>
            </a:pPr>
            <a:r>
              <a:rPr lang="da-DK" dirty="0">
                <a:solidFill>
                  <a:schemeClr val="accent6">
                    <a:lumMod val="75000"/>
                  </a:schemeClr>
                </a:solidFill>
              </a:rPr>
              <a:t>.</a:t>
            </a:r>
          </a:p>
        </p:txBody>
      </p:sp>
      <p:graphicFrame>
        <p:nvGraphicFramePr>
          <p:cNvPr id="5" name="think-cell data - do not delete" hidden="1">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1186146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3" name="think-cell Slide" r:id="rId6" imgW="342" imgH="337" progId="TCLayout.ActiveDocument.1">
                  <p:embed/>
                </p:oleObj>
              </mc:Choice>
              <mc:Fallback>
                <p:oleObj name="think-cell Slide" r:id="rId6" imgW="342" imgH="337"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405581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12799" y="935101"/>
            <a:ext cx="11125772" cy="967014"/>
          </a:xfrm>
        </p:spPr>
        <p:txBody>
          <a:bodyPr/>
          <a:lstStyle/>
          <a:p>
            <a:r>
              <a:rPr lang="da-DK" dirty="0">
                <a:solidFill>
                  <a:srgbClr val="776E64"/>
                </a:solidFill>
              </a:rPr>
              <a:t>Arbejdspladsbaserede indsatser kan hjælpe sygemeldte tilbage i job</a:t>
            </a:r>
          </a:p>
        </p:txBody>
      </p:sp>
      <p:sp>
        <p:nvSpPr>
          <p:cNvPr id="9" name="Content Placeholder 8">
            <a:extLst>
              <a:ext uri="{FF2B5EF4-FFF2-40B4-BE49-F238E27FC236}">
                <a16:creationId xmlns:a16="http://schemas.microsoft.com/office/drawing/2014/main" id="{32E6B0B9-7FEB-47E0-370F-6BB5AAC12F4A}"/>
              </a:ext>
            </a:extLst>
          </p:cNvPr>
          <p:cNvSpPr>
            <a:spLocks noGrp="1"/>
          </p:cNvSpPr>
          <p:nvPr>
            <p:ph idx="1"/>
          </p:nvPr>
        </p:nvSpPr>
        <p:spPr>
          <a:xfrm>
            <a:off x="812799" y="1637775"/>
            <a:ext cx="5460145" cy="3606800"/>
          </a:xfrm>
        </p:spPr>
        <p:txBody>
          <a:bodyPr/>
          <a:lstStyle/>
          <a:p>
            <a:pPr marL="0" indent="0">
              <a:buNone/>
            </a:pPr>
            <a:r>
              <a:rPr lang="da-DK" sz="2000" dirty="0"/>
              <a:t>En arbejdspladsbaseret indsats flytter fokus fra ”at blive rask først” til ”hvad skal der til for, at du kan vende tilbage på en god måde”</a:t>
            </a:r>
          </a:p>
          <a:p>
            <a:pPr marL="0" indent="0">
              <a:buNone/>
            </a:pPr>
            <a:r>
              <a:rPr lang="da-DK" sz="2000" dirty="0"/>
              <a:t>Det kan fx bestå af:</a:t>
            </a:r>
          </a:p>
          <a:p>
            <a:pPr marL="360363" indent="-360363">
              <a:buClr>
                <a:schemeClr val="accent6">
                  <a:lumMod val="75000"/>
                </a:schemeClr>
              </a:buClr>
              <a:buSzPct val="150000"/>
              <a:buFont typeface="Arial" panose="020B0604020202020204" pitchFamily="34" charset="0"/>
              <a:buChar char="›"/>
            </a:pPr>
            <a:r>
              <a:rPr lang="da-DK" sz="2000" dirty="0"/>
              <a:t>Delvis raskmelding eller gradvis tilbagemelding </a:t>
            </a:r>
          </a:p>
          <a:p>
            <a:pPr marL="360363" indent="-360363">
              <a:buClr>
                <a:schemeClr val="accent6">
                  <a:lumMod val="75000"/>
                </a:schemeClr>
              </a:buClr>
              <a:buSzPct val="150000"/>
              <a:buFont typeface="Arial" panose="020B0604020202020204" pitchFamily="34" charset="0"/>
              <a:buChar char="›"/>
            </a:pPr>
            <a:r>
              <a:rPr lang="da-DK" sz="2000" dirty="0"/>
              <a:t>Trepartssamtaler: kontakt mellem arbejdsgiver, sygemeldte og jobcenter</a:t>
            </a:r>
          </a:p>
          <a:p>
            <a:pPr marL="360363" indent="-360363">
              <a:buClr>
                <a:schemeClr val="accent6">
                  <a:lumMod val="75000"/>
                </a:schemeClr>
              </a:buClr>
              <a:buSzPct val="150000"/>
              <a:buFont typeface="Arial" panose="020B0604020202020204" pitchFamily="34" charset="0"/>
              <a:buChar char="›"/>
            </a:pPr>
            <a:r>
              <a:rPr lang="da-DK" sz="2000" dirty="0"/>
              <a:t>Tilpasning af opgaver</a:t>
            </a:r>
          </a:p>
          <a:p>
            <a:pPr marL="360363" indent="-360363">
              <a:buClr>
                <a:schemeClr val="accent6">
                  <a:lumMod val="75000"/>
                </a:schemeClr>
              </a:buClr>
              <a:buSzPct val="150000"/>
              <a:buFont typeface="Arial" panose="020B0604020202020204" pitchFamily="34" charset="0"/>
              <a:buChar char="›"/>
            </a:pPr>
            <a:r>
              <a:rPr lang="da-DK" sz="2000" dirty="0"/>
              <a:t>Støtte og viden til den sygemeldte og arbejdspladsen i processen med at vende tilbage. </a:t>
            </a:r>
          </a:p>
        </p:txBody>
      </p:sp>
      <p:cxnSp>
        <p:nvCxnSpPr>
          <p:cNvPr id="16" name="Vinklet forbindelse 15">
            <a:extLst>
              <a:ext uri="{C183D7F6-B498-43B3-948B-1728B52AA6E4}">
                <adec:decorative xmlns:adec="http://schemas.microsoft.com/office/drawing/2017/decorative" val="1"/>
              </a:ext>
            </a:extLst>
          </p:cNvPr>
          <p:cNvCxnSpPr/>
          <p:nvPr/>
        </p:nvCxnSpPr>
        <p:spPr>
          <a:xfrm>
            <a:off x="6692237" y="5745108"/>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684713" y="5227250"/>
            <a:ext cx="4367463" cy="1247774"/>
          </a:xfrm>
        </p:spPr>
        <p:txBody>
          <a:bodyPr lIns="180000" bIns="180000"/>
          <a:lstStyle/>
          <a:p>
            <a:pPr>
              <a:buNone/>
            </a:pPr>
            <a:r>
              <a:rPr lang="da-DK" sz="1800" b="1" dirty="0">
                <a:solidFill>
                  <a:srgbClr val="776E64"/>
                </a:solidFill>
              </a:rPr>
              <a:t>Indsatser på </a:t>
            </a:r>
            <a:r>
              <a:rPr lang="da-DK" sz="1800" dirty="0">
                <a:solidFill>
                  <a:srgbClr val="776E64"/>
                </a:solidFill>
              </a:rPr>
              <a:t>og i samarbejde med </a:t>
            </a:r>
            <a:r>
              <a:rPr lang="da-DK" sz="1800" b="1" dirty="0">
                <a:solidFill>
                  <a:srgbClr val="776E64"/>
                </a:solidFill>
              </a:rPr>
              <a:t>arbejdspladsen</a:t>
            </a:r>
            <a:r>
              <a:rPr lang="da-DK" sz="1800" dirty="0">
                <a:solidFill>
                  <a:srgbClr val="776E64"/>
                </a:solidFill>
              </a:rPr>
              <a:t> er centrale for at hjælpe </a:t>
            </a:r>
            <a:r>
              <a:rPr lang="da-DK" sz="1800" b="1" dirty="0">
                <a:solidFill>
                  <a:srgbClr val="776E64"/>
                </a:solidFill>
              </a:rPr>
              <a:t>sygemeldte tilbage i job</a:t>
            </a:r>
            <a:r>
              <a:rPr lang="da-DK" sz="1800" dirty="0">
                <a:solidFill>
                  <a:srgbClr val="776E64"/>
                </a:solidFill>
              </a:rPr>
              <a:t> – både ved mentale og fysiske lidelser.</a:t>
            </a:r>
          </a:p>
          <a:p>
            <a:pPr>
              <a:buNone/>
            </a:pPr>
            <a:endParaRPr lang="da-DK" sz="1800" dirty="0">
              <a:solidFill>
                <a:schemeClr val="accent6">
                  <a:lumMod val="75000"/>
                </a:schemeClr>
              </a:solidFill>
            </a:endParaRPr>
          </a:p>
        </p:txBody>
      </p:sp>
      <p:pic>
        <p:nvPicPr>
          <p:cNvPr id="2" name="Billede 1">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17176" y="4223134"/>
            <a:ext cx="1269999" cy="1269999"/>
          </a:xfrm>
          <a:prstGeom prst="rect">
            <a:avLst/>
          </a:prstGeom>
        </p:spPr>
      </p:pic>
      <p:sp>
        <p:nvSpPr>
          <p:cNvPr id="13" name="Text Placeholder 25">
            <a:extLst>
              <a:ext uri="{FF2B5EF4-FFF2-40B4-BE49-F238E27FC236}">
                <a16:creationId xmlns:a16="http://schemas.microsoft.com/office/drawing/2014/main" id="{B8E0D237-DF49-E7C2-8957-D53E19207C94}"/>
              </a:ext>
              <a:ext uri="{C183D7F6-B498-43B3-948B-1728B52AA6E4}">
                <adec:decorative xmlns:adec="http://schemas.microsoft.com/office/drawing/2017/decorative" val="1"/>
              </a:ext>
            </a:extLst>
          </p:cNvPr>
          <p:cNvSpPr>
            <a:spLocks noGrp="1"/>
          </p:cNvSpPr>
          <p:nvPr>
            <p:ph type="body" sz="quarter" idx="14"/>
          </p:nvPr>
        </p:nvSpPr>
        <p:spPr>
          <a:xfrm>
            <a:off x="8275602" y="1857496"/>
            <a:ext cx="3251200" cy="4483948"/>
          </a:xfrm>
        </p:spPr>
        <p:txBody>
          <a:bodyPr/>
          <a:lstStyle/>
          <a:p>
            <a:pPr>
              <a:buNone/>
            </a:pPr>
            <a:endParaRPr lang="da-DK" dirty="0"/>
          </a:p>
          <a:p>
            <a:pPr>
              <a:buNone/>
            </a:pPr>
            <a:endParaRPr lang="da-DK" dirty="0"/>
          </a:p>
          <a:p>
            <a:pPr>
              <a:buNone/>
            </a:pPr>
            <a:endParaRPr lang="da-DK" dirty="0"/>
          </a:p>
          <a:p>
            <a:pPr>
              <a:buNone/>
            </a:pPr>
            <a:endParaRPr lang="da-DK" dirty="0"/>
          </a:p>
        </p:txBody>
      </p:sp>
    </p:spTree>
    <p:extLst>
      <p:ext uri="{BB962C8B-B14F-4D97-AF65-F5344CB8AC3E}">
        <p14:creationId xmlns:p14="http://schemas.microsoft.com/office/powerpoint/2010/main" val="272974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44477" y="908874"/>
            <a:ext cx="10883900" cy="1219200"/>
          </a:xfrm>
        </p:spPr>
        <p:txBody>
          <a:bodyPr/>
          <a:lstStyle/>
          <a:p>
            <a:pPr lvl="0"/>
            <a:r>
              <a:rPr lang="da-DK" dirty="0">
                <a:solidFill>
                  <a:srgbClr val="776E64"/>
                </a:solidFill>
              </a:rPr>
              <a:t>Kombineret indsats styrker tilbagevenden for psykisk sygemeldte</a:t>
            </a:r>
          </a:p>
        </p:txBody>
      </p:sp>
      <p:sp>
        <p:nvSpPr>
          <p:cNvPr id="9" name="Content Placeholder 8">
            <a:extLst>
              <a:ext uri="{FF2B5EF4-FFF2-40B4-BE49-F238E27FC236}">
                <a16:creationId xmlns:a16="http://schemas.microsoft.com/office/drawing/2014/main" id="{32E6B0B9-7FEB-47E0-370F-6BB5AAC12F4A}"/>
              </a:ext>
            </a:extLst>
          </p:cNvPr>
          <p:cNvSpPr>
            <a:spLocks noGrp="1"/>
          </p:cNvSpPr>
          <p:nvPr>
            <p:ph idx="1"/>
          </p:nvPr>
        </p:nvSpPr>
        <p:spPr>
          <a:xfrm>
            <a:off x="844477" y="1650475"/>
            <a:ext cx="4848041" cy="3606800"/>
          </a:xfrm>
        </p:spPr>
        <p:txBody>
          <a:bodyPr/>
          <a:lstStyle/>
          <a:p>
            <a:pPr marL="360363" indent="-360363">
              <a:buClr>
                <a:schemeClr val="accent6">
                  <a:lumMod val="75000"/>
                </a:schemeClr>
              </a:buClr>
              <a:buSzPct val="150000"/>
              <a:buFont typeface="Arial" panose="020B0604020202020204" pitchFamily="34" charset="0"/>
              <a:buChar char="›"/>
            </a:pPr>
            <a:r>
              <a:rPr lang="da-DK" sz="2000" dirty="0"/>
              <a:t>For borgere sygemeldt med psykiske lidelser kan det være en fordel at kombinere kognitiv terapi med arbejdspladsbaserede indsatser.</a:t>
            </a:r>
          </a:p>
          <a:p>
            <a:pPr marL="360363" indent="-360363">
              <a:buClr>
                <a:schemeClr val="accent6">
                  <a:lumMod val="75000"/>
                </a:schemeClr>
              </a:buClr>
              <a:buSzPct val="150000"/>
              <a:buFont typeface="Arial" panose="020B0604020202020204" pitchFamily="34" charset="0"/>
              <a:buChar char="›"/>
            </a:pPr>
            <a:r>
              <a:rPr lang="da-DK" sz="2000" dirty="0"/>
              <a:t>Den kognitive terapi bør tilrettelægges med fokus på de barrierer, der gør det vanskeligt for den sygemeldte at genoptage arbejdet</a:t>
            </a:r>
          </a:p>
          <a:p>
            <a:pPr marL="0" indent="0">
              <a:buNone/>
            </a:pPr>
            <a:endParaRPr lang="da-DK" sz="2000" dirty="0"/>
          </a:p>
          <a:p>
            <a:pPr marL="0" indent="0">
              <a:buNone/>
            </a:pPr>
            <a:endParaRPr lang="da-DK" sz="2000" dirty="0"/>
          </a:p>
        </p:txBody>
      </p:sp>
      <p:cxnSp>
        <p:nvCxnSpPr>
          <p:cNvPr id="15" name="Vinklet forbindelse 14">
            <a:extLst>
              <a:ext uri="{C183D7F6-B498-43B3-948B-1728B52AA6E4}">
                <adec:decorative xmlns:adec="http://schemas.microsoft.com/office/drawing/2017/decorative" val="1"/>
              </a:ext>
            </a:extLst>
          </p:cNvPr>
          <p:cNvCxnSpPr/>
          <p:nvPr/>
        </p:nvCxnSpPr>
        <p:spPr>
          <a:xfrm>
            <a:off x="6526716" y="5307432"/>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4"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526716" y="5043430"/>
            <a:ext cx="4367463" cy="1247774"/>
          </a:xfrm>
        </p:spPr>
        <p:txBody>
          <a:bodyPr lIns="180000" bIns="180000"/>
          <a:lstStyle/>
          <a:p>
            <a:pPr>
              <a:buNone/>
            </a:pPr>
            <a:r>
              <a:rPr lang="da-DK" sz="1800" dirty="0">
                <a:solidFill>
                  <a:srgbClr val="776E64"/>
                </a:solidFill>
              </a:rPr>
              <a:t>Kombinationen af </a:t>
            </a:r>
            <a:r>
              <a:rPr lang="da-DK" sz="1800" b="1" dirty="0">
                <a:solidFill>
                  <a:srgbClr val="776E64"/>
                </a:solidFill>
              </a:rPr>
              <a:t>kognitiv terapi</a:t>
            </a:r>
            <a:r>
              <a:rPr lang="da-DK" sz="1800" dirty="0">
                <a:solidFill>
                  <a:srgbClr val="776E64"/>
                </a:solidFill>
              </a:rPr>
              <a:t> og </a:t>
            </a:r>
            <a:r>
              <a:rPr lang="da-DK" sz="1800" b="1" dirty="0">
                <a:solidFill>
                  <a:srgbClr val="776E64"/>
                </a:solidFill>
              </a:rPr>
              <a:t>arbejdsrettede indsatser</a:t>
            </a:r>
            <a:r>
              <a:rPr lang="da-DK" sz="1800" dirty="0">
                <a:solidFill>
                  <a:srgbClr val="776E64"/>
                </a:solidFill>
              </a:rPr>
              <a:t> får psykisk sygemeldte tilbage i arbejde.</a:t>
            </a:r>
          </a:p>
          <a:p>
            <a:pPr>
              <a:buNone/>
            </a:pPr>
            <a:endParaRPr lang="da-DK" sz="1800" dirty="0">
              <a:solidFill>
                <a:schemeClr val="accent6">
                  <a:lumMod val="75000"/>
                </a:schemeClr>
              </a:solidFill>
            </a:endParaRPr>
          </a:p>
        </p:txBody>
      </p:sp>
      <p:pic>
        <p:nvPicPr>
          <p:cNvPr id="4" name="Billede 3">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219115" y="4213609"/>
            <a:ext cx="1706148" cy="1081335"/>
          </a:xfrm>
          <a:prstGeom prst="rect">
            <a:avLst/>
          </a:prstGeom>
        </p:spPr>
      </p:pic>
      <p:sp>
        <p:nvSpPr>
          <p:cNvPr id="11" name="Text Placeholder 10">
            <a:extLst>
              <a:ext uri="{FF2B5EF4-FFF2-40B4-BE49-F238E27FC236}">
                <a16:creationId xmlns:a16="http://schemas.microsoft.com/office/drawing/2014/main" id="{11012C46-2ED6-751E-831F-67364AE8E439}"/>
              </a:ext>
              <a:ext uri="{C183D7F6-B498-43B3-948B-1728B52AA6E4}">
                <adec:decorative xmlns:adec="http://schemas.microsoft.com/office/drawing/2017/decorative" val="1"/>
              </a:ext>
            </a:extLst>
          </p:cNvPr>
          <p:cNvSpPr>
            <a:spLocks noGrp="1"/>
          </p:cNvSpPr>
          <p:nvPr>
            <p:ph type="body" sz="quarter" idx="14"/>
          </p:nvPr>
        </p:nvSpPr>
        <p:spPr>
          <a:xfrm>
            <a:off x="8125400" y="2032000"/>
            <a:ext cx="3251200" cy="3478600"/>
          </a:xfrm>
        </p:spPr>
        <p:txBody>
          <a:bodyPr/>
          <a:lstStyle/>
          <a:p>
            <a:pPr>
              <a:buNone/>
            </a:pPr>
            <a:endParaRPr lang="da-DK" dirty="0">
              <a:solidFill>
                <a:schemeClr val="accent6">
                  <a:lumMod val="75000"/>
                </a:schemeClr>
              </a:solidFill>
            </a:endParaRPr>
          </a:p>
          <a:p>
            <a:pPr>
              <a:buNone/>
            </a:pPr>
            <a:endParaRPr lang="da-DK" dirty="0">
              <a:solidFill>
                <a:schemeClr val="accent6">
                  <a:lumMod val="75000"/>
                </a:schemeClr>
              </a:solidFill>
            </a:endParaRPr>
          </a:p>
        </p:txBody>
      </p:sp>
    </p:spTree>
    <p:extLst>
      <p:ext uri="{BB962C8B-B14F-4D97-AF65-F5344CB8AC3E}">
        <p14:creationId xmlns:p14="http://schemas.microsoft.com/office/powerpoint/2010/main" val="76691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8</a:t>
            </a:fld>
            <a:endParaRPr lang="da-DK" dirty="0">
              <a:solidFill>
                <a:schemeClr val="tx1"/>
              </a:solidFill>
            </a:endParaRPr>
          </a:p>
        </p:txBody>
      </p:sp>
      <p:sp>
        <p:nvSpPr>
          <p:cNvPr id="10" name="Tekstfelt 9"/>
          <p:cNvSpPr txBox="1"/>
          <p:nvPr/>
        </p:nvSpPr>
        <p:spPr>
          <a:xfrm>
            <a:off x="0" y="4552"/>
            <a:ext cx="12192000" cy="402775"/>
          </a:xfrm>
          <a:prstGeom prst="rect">
            <a:avLst/>
          </a:prstGeom>
          <a:solidFill>
            <a:srgbClr val="3C3732"/>
          </a:solidFill>
        </p:spPr>
        <p:txBody>
          <a:bodyPr wrap="square" lIns="792000" tIns="108000" rIns="0" bIns="108000" rtlCol="0">
            <a:spAutoFit/>
          </a:bodyPr>
          <a:lstStyle/>
          <a:p>
            <a:pPr algn="l"/>
            <a:r>
              <a:rPr lang="da-DK" sz="1200" b="1" spc="-10" baseline="0" dirty="0">
                <a:solidFill>
                  <a:schemeClr val="bg1"/>
                </a:solidFill>
              </a:rPr>
              <a:t>Sygemeldte</a:t>
            </a:r>
          </a:p>
        </p:txBody>
      </p:sp>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882850"/>
            <a:ext cx="10883900" cy="1219200"/>
          </a:xfrm>
        </p:spPr>
        <p:txBody>
          <a:bodyPr/>
          <a:lstStyle/>
          <a:p>
            <a:pPr lvl="0"/>
            <a:r>
              <a:rPr lang="da-DK" dirty="0">
                <a:solidFill>
                  <a:srgbClr val="776E64"/>
                </a:solidFill>
              </a:rPr>
              <a:t>Tværfaglige og multimodale indsatser kan øge chancerne for at vende hurtigt og varigt tilbage i job</a:t>
            </a:r>
          </a:p>
        </p:txBody>
      </p:sp>
      <p:sp>
        <p:nvSpPr>
          <p:cNvPr id="27" name="Content Placeholder 26">
            <a:extLst>
              <a:ext uri="{FF2B5EF4-FFF2-40B4-BE49-F238E27FC236}">
                <a16:creationId xmlns:a16="http://schemas.microsoft.com/office/drawing/2014/main" id="{F4EBAFB5-3BD1-7A1F-C1B3-DD0E426CF3C2}"/>
              </a:ext>
            </a:extLst>
          </p:cNvPr>
          <p:cNvSpPr>
            <a:spLocks noGrp="1"/>
          </p:cNvSpPr>
          <p:nvPr>
            <p:ph idx="1"/>
          </p:nvPr>
        </p:nvSpPr>
        <p:spPr>
          <a:xfrm>
            <a:off x="812799" y="2032000"/>
            <a:ext cx="4879719" cy="3679586"/>
          </a:xfrm>
        </p:spPr>
        <p:txBody>
          <a:bodyPr/>
          <a:lstStyle/>
          <a:p>
            <a:pPr marL="360363" indent="-360363">
              <a:buClr>
                <a:schemeClr val="accent6">
                  <a:lumMod val="75000"/>
                </a:schemeClr>
              </a:buClr>
              <a:buSzPct val="150000"/>
              <a:buFont typeface="Arial" panose="020B0604020202020204" pitchFamily="34" charset="0"/>
              <a:buChar char="›"/>
            </a:pPr>
            <a:r>
              <a:rPr lang="da-DK" sz="2000" dirty="0"/>
              <a:t>Multimodale indsatser kombinerer flere typer støtte og behandling samtidig.</a:t>
            </a:r>
          </a:p>
          <a:p>
            <a:pPr marL="360363" indent="-360363">
              <a:buClr>
                <a:schemeClr val="accent6">
                  <a:lumMod val="75000"/>
                </a:schemeClr>
              </a:buClr>
              <a:buSzPct val="150000"/>
              <a:buFont typeface="Arial" panose="020B0604020202020204" pitchFamily="34" charset="0"/>
              <a:buChar char="›"/>
            </a:pPr>
            <a:r>
              <a:rPr lang="da-DK" sz="2000" dirty="0"/>
              <a:t>Indsatserne kan fx være fysisk træning, psykologisk behandling og arbejdsrelaterede tiltag.</a:t>
            </a:r>
          </a:p>
          <a:p>
            <a:pPr marL="0" indent="0">
              <a:buNone/>
            </a:pPr>
            <a:endParaRPr lang="da-DK" sz="2000" dirty="0"/>
          </a:p>
          <a:p>
            <a:pPr marL="0" indent="0">
              <a:buNone/>
            </a:pPr>
            <a:r>
              <a:rPr lang="da-DK" sz="2000" dirty="0"/>
              <a:t>Der er evidens for, at sådanne indsatser har positiv effekt for sygemeldte med blandt andet stress og depression.</a:t>
            </a:r>
          </a:p>
        </p:txBody>
      </p:sp>
      <p:cxnSp>
        <p:nvCxnSpPr>
          <p:cNvPr id="12" name="Vinklet forbindelse 11">
            <a:extLst>
              <a:ext uri="{C183D7F6-B498-43B3-948B-1728B52AA6E4}">
                <adec:decorative xmlns:adec="http://schemas.microsoft.com/office/drawing/2017/decorative" val="1"/>
              </a:ext>
            </a:extLst>
          </p:cNvPr>
          <p:cNvCxnSpPr/>
          <p:nvPr/>
        </p:nvCxnSpPr>
        <p:spPr>
          <a:xfrm>
            <a:off x="6567578" y="5369586"/>
            <a:ext cx="720000" cy="720000"/>
          </a:xfrm>
          <a:prstGeom prst="bentConnector3">
            <a:avLst>
              <a:gd name="adj1" fmla="val -132"/>
            </a:avLst>
          </a:prstGeom>
          <a:ln w="38100" cap="rnd">
            <a:solidFill>
              <a:srgbClr val="776E64"/>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567577" y="4553149"/>
            <a:ext cx="4241455" cy="2047875"/>
          </a:xfrm>
        </p:spPr>
        <p:txBody>
          <a:bodyPr lIns="180000" bIns="180000"/>
          <a:lstStyle/>
          <a:p>
            <a:r>
              <a:rPr lang="da-DK" sz="1800" dirty="0">
                <a:solidFill>
                  <a:srgbClr val="776E64"/>
                </a:solidFill>
              </a:rPr>
              <a:t>Kombinationen af flere typer støtte og tiltag </a:t>
            </a:r>
            <a:r>
              <a:rPr lang="da-DK" sz="1800" b="1" dirty="0">
                <a:solidFill>
                  <a:srgbClr val="776E64"/>
                </a:solidFill>
              </a:rPr>
              <a:t>samtidig</a:t>
            </a:r>
            <a:r>
              <a:rPr lang="da-DK" sz="1800" dirty="0">
                <a:solidFill>
                  <a:srgbClr val="776E64"/>
                </a:solidFill>
              </a:rPr>
              <a:t> øger sygemeldtes chancer for at vende hurtigt og varigt tilbage på arbejde - sammenlignet med, hvis de gives som selvstændig indsatser.</a:t>
            </a:r>
          </a:p>
          <a:p>
            <a:pPr>
              <a:buNone/>
            </a:pPr>
            <a:endParaRPr lang="da-DK" sz="1800" dirty="0">
              <a:solidFill>
                <a:schemeClr val="accent6">
                  <a:lumMod val="75000"/>
                </a:schemeClr>
              </a:solidFill>
            </a:endParaRPr>
          </a:p>
        </p:txBody>
      </p:sp>
      <p:pic>
        <p:nvPicPr>
          <p:cNvPr id="2" name="Billede 1">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34650" y="3743264"/>
            <a:ext cx="1250949" cy="1250949"/>
          </a:xfrm>
          <a:prstGeom prst="rect">
            <a:avLst/>
          </a:prstGeom>
        </p:spPr>
      </p:pic>
    </p:spTree>
    <p:extLst>
      <p:ext uri="{BB962C8B-B14F-4D97-AF65-F5344CB8AC3E}">
        <p14:creationId xmlns:p14="http://schemas.microsoft.com/office/powerpoint/2010/main" val="9390810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ctr" anchorCtr="0">
        <a:noAutofit/>
      </a:bodyPr>
      <a:lstStyle>
        <a:defPPr marL="342900" indent="-342900" algn="l">
          <a:buSzPct val="150000"/>
          <a:buFont typeface="Arial" panose="020B0604020202020204" pitchFamily="34" charset="0"/>
          <a:buChar char="›"/>
          <a:defRPr sz="2000" dirty="0">
            <a:solidFill>
              <a:srgbClr val="776E64"/>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6286</TotalTime>
  <Words>1199</Words>
  <Application>Microsoft Office PowerPoint</Application>
  <PresentationFormat>Widescreen</PresentationFormat>
  <Paragraphs>126</Paragraphs>
  <Slides>8</Slides>
  <Notes>7</Notes>
  <HiddenSlides>0</HiddenSlides>
  <MMClips>0</MMClips>
  <ScaleCrop>false</ScaleCrop>
  <HeadingPairs>
    <vt:vector size="8" baseType="variant">
      <vt:variant>
        <vt:lpstr>Benyttede skrifttyper</vt:lpstr>
      </vt:variant>
      <vt:variant>
        <vt:i4>1</vt:i4>
      </vt:variant>
      <vt:variant>
        <vt:lpstr>Tema</vt:lpstr>
      </vt:variant>
      <vt:variant>
        <vt:i4>1</vt:i4>
      </vt:variant>
      <vt:variant>
        <vt:lpstr>Integrerede OLE-servere</vt:lpstr>
      </vt:variant>
      <vt:variant>
        <vt:i4>1</vt:i4>
      </vt:variant>
      <vt:variant>
        <vt:lpstr>Slidetitler</vt:lpstr>
      </vt:variant>
      <vt:variant>
        <vt:i4>8</vt:i4>
      </vt:variant>
    </vt:vector>
  </HeadingPairs>
  <TitlesOfParts>
    <vt:vector size="11" baseType="lpstr">
      <vt:lpstr>Arial</vt:lpstr>
      <vt:lpstr>Beskæftigelsesministeriet</vt:lpstr>
      <vt:lpstr>think-cell Slide</vt:lpstr>
      <vt:lpstr>Hvad virker for at få sygemeldte tilbage i job? </vt:lpstr>
      <vt:lpstr>Viden om, hvad der virker for sygemeldte</vt:lpstr>
      <vt:lpstr>Viden om, hvad der virker for sygemeldte</vt:lpstr>
      <vt:lpstr>Tidlig kontakt fremmer tilbagevenden til arbejde</vt:lpstr>
      <vt:lpstr>Delvis raskmelding og gradvis tilbagevenden virker</vt:lpstr>
      <vt:lpstr>Arbejdspladsbaserede indsatser kan hjælpe sygemeldte tilbage i job</vt:lpstr>
      <vt:lpstr>Kombineret indsats styrker tilbagevenden for psykisk sygemeldte</vt:lpstr>
      <vt:lpstr>Tværfaglige og multimodale indsatser kan øge chancerne for at vende hurtigt og varigt tilbage i job</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Feline Bucka Wessel</cp:lastModifiedBy>
  <cp:revision>422</cp:revision>
  <dcterms:created xsi:type="dcterms:W3CDTF">2025-05-26T12:10:36Z</dcterms:created>
  <dcterms:modified xsi:type="dcterms:W3CDTF">2025-10-30T10:58:47Z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